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7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58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45" autoAdjust="0"/>
    <p:restoredTop sz="51669" autoAdjust="0"/>
  </p:normalViewPr>
  <p:slideViewPr>
    <p:cSldViewPr showGuides="1">
      <p:cViewPr varScale="1">
        <p:scale>
          <a:sx n="98" d="100"/>
          <a:sy n="98" d="100"/>
        </p:scale>
        <p:origin x="-12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66A2F0E-57B5-42B0-B6D9-D9DDADA40FF9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E0D3123-5C00-48FE-B5EC-457EF1D93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94765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1E8D7A3-5139-4323-B0FA-2A3E7976A78F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C81DFA6-334B-403C-ADD4-3BD11926A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1579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Ok, I’m going to tell you everything you wanted to know about trapping</a:t>
            </a:r>
            <a:r>
              <a:rPr lang="en-US" baseline="0" dirty="0" smtClean="0"/>
              <a:t> and tracing.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I’m going to start off reading several slides,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&lt;click1&gt; </a:t>
            </a:r>
            <a:r>
              <a:rPr lang="en-US" baseline="0" dirty="0" smtClean="0"/>
              <a:t>But don’t worry. Soon enough there will be pictures.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D889FB38-24CE-439B-BD42-FE3E885AFAE1}" type="datetime1">
              <a:rPr lang="en-US" smtClean="0"/>
              <a:t>6/5/2013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57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4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EBD8141-33D9-42B9-BF26-F14D9CCCD91C}" type="datetime1">
              <a:rPr lang="en-US" smtClean="0"/>
              <a:t>6/5/2013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56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4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EBD8141-33D9-42B9-BF26-F14D9CCCD91C}" type="datetime1">
              <a:rPr lang="en-US" smtClean="0"/>
              <a:t>6/5/2013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5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are some more general statements.</a:t>
            </a:r>
          </a:p>
          <a:p>
            <a:r>
              <a:rPr lang="en-US" baseline="0" dirty="0" smtClean="0"/>
              <a:t>I’ll get into the details as we go through the lesson.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11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1EBD8141-33D9-42B9-BF26-F14D9CCCD91C}" type="datetime1">
              <a:rPr lang="en-US" smtClean="0"/>
              <a:t>6/5/2013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56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we have Traps, Traces and Hooks.</a:t>
            </a:r>
            <a:r>
              <a:rPr lang="en-US" baseline="0" dirty="0" smtClean="0"/>
              <a:t> Here, I’m going to focus on Traps.</a:t>
            </a:r>
          </a:p>
          <a:p>
            <a:r>
              <a:rPr lang="en-US" baseline="0" dirty="0" smtClean="0"/>
              <a:t>There are three commands that create traps...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3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4DD13B3-0427-453C-8D51-AF8B0D22D017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35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 click1&gt; Here is a program I’m going to use for demo purposes.</a:t>
            </a:r>
            <a:endParaRPr lang="en-US" baseline="0" dirty="0" smtClean="0"/>
          </a:p>
          <a:p>
            <a:r>
              <a:rPr lang="en-US" baseline="0" dirty="0" smtClean="0"/>
              <a:t>This display is raw, unmapped, ugly and incorrect.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Data is being misinterpreted as instructions.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And instructions are being misinterpreted as data.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But after I load an ADATA map, the disassembly is much more accurate.</a:t>
            </a:r>
          </a:p>
          <a:p>
            <a:r>
              <a:rPr lang="en-US" baseline="0" dirty="0" smtClean="0"/>
              <a:t>Maps are pretty important, don’t you think?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But for my purposes, I think this is a bit over cluttered.</a:t>
            </a:r>
          </a:p>
          <a:p>
            <a:r>
              <a:rPr lang="en-US" b="1" u="sng" baseline="0" dirty="0" smtClean="0"/>
              <a:t>&lt;click5&gt;</a:t>
            </a:r>
            <a:r>
              <a:rPr lang="en-US" baseline="0" dirty="0" smtClean="0"/>
              <a:t> So I prefer to display the program as mapped object code, like so.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I digress.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1A290AF-3442-49B1-B3DF-D08DEBBB114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3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get back to traps, both Permanent and Transient</a:t>
            </a:r>
          </a:p>
          <a:p>
            <a:endParaRPr lang="en-US" dirty="0" smtClean="0"/>
          </a:p>
          <a:p>
            <a:r>
              <a:rPr lang="en-US" b="1" u="sng" baseline="0" dirty="0" smtClean="0"/>
              <a:t>&lt;click1&gt;</a:t>
            </a:r>
            <a:r>
              <a:rPr lang="en-US" baseline="0" dirty="0" smtClean="0"/>
              <a:t> I’m going to work with this snippet of code.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But let me enlarge it first so that we all can see what’s going on.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I’ll use some A and T shortcut commands to set some traps.</a:t>
            </a:r>
          </a:p>
          <a:p>
            <a:endParaRPr lang="en-US" dirty="0" smtClean="0"/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The A’s will set Permanent breakpoints.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aseline="0" dirty="0" smtClean="0"/>
              <a:t> The T’s will set a couple of transient breakpoints.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 in real life, I probably would not set this sequence of breakpoints like this right here, I’m just doing this to illustrate some things.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aseline="0" dirty="0" smtClean="0"/>
              <a:t> So when I press ENTER, voila.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&lt;click7&gt;</a:t>
            </a:r>
            <a:r>
              <a:rPr lang="en-US" baseline="0" dirty="0" smtClean="0"/>
              <a:t> I have permanent breakpoints at offset 7-2 and 7-4.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&lt;click8&gt;</a:t>
            </a:r>
            <a:r>
              <a:rPr lang="en-US" baseline="0" dirty="0" smtClean="0"/>
              <a:t> And I have a couple of transients at 7-8 and seven </a:t>
            </a:r>
            <a:r>
              <a:rPr lang="en-US" baseline="0" dirty="0" err="1" smtClean="0"/>
              <a:t>charlie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&lt;click9&gt;</a:t>
            </a:r>
            <a:r>
              <a:rPr lang="en-US" baseline="0" dirty="0" smtClean="0"/>
              <a:t> Notice also that the opcodes have been changed to zero-zeros.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&lt;click10&gt;</a:t>
            </a:r>
            <a:r>
              <a:rPr lang="en-US" baseline="0" dirty="0" smtClean="0"/>
              <a:t> Now take a look at the breakpoint names. Let me unpack them a bit.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1A290AF-3442-49B1-B3DF-D08DEBBB114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3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 click1&gt;</a:t>
            </a:r>
          </a:p>
          <a:p>
            <a:endParaRPr lang="en-US" dirty="0" smtClean="0"/>
          </a:p>
          <a:p>
            <a:r>
              <a:rPr lang="en-US" b="1" u="sng" baseline="0" dirty="0" smtClean="0"/>
              <a:t>&lt;click2&gt;</a:t>
            </a:r>
            <a:r>
              <a:rPr lang="en-US" b="0" u="none" baseline="0" dirty="0" smtClean="0"/>
              <a:t> The first part of each name identifies the breakpoint type: Permanent (AT) or Transient (TR).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="0" u="none" baseline="0" dirty="0" smtClean="0"/>
              <a:t> The second part is the family number. Breakpoints in the same family can be removed collectively.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="0" u="none" baseline="0" dirty="0" smtClean="0"/>
              <a:t> Do you notice how all four of these breakpoint have been assigned to the same family? That’s because they were all created at the same time.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="0" u="none" baseline="0" dirty="0" smtClean="0"/>
              <a:t> The last part of each name is simply a uniqueness character.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="0" u="none" baseline="0" dirty="0" smtClean="0"/>
              <a:t> That’s all…</a:t>
            </a:r>
            <a:endParaRPr lang="en-US" b="0" u="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1A290AF-3442-49B1-B3DF-D08DEBBB114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3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Ok, so what happens when execution reaches these breakpoints?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Let’s type a GO command and press ENTER.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dirty="0" smtClean="0"/>
              <a:t> Execution…</a:t>
            </a:r>
            <a:endParaRPr lang="en-US" b="1" u="sng" dirty="0" smtClean="0"/>
          </a:p>
          <a:p>
            <a:r>
              <a:rPr lang="en-US" b="1" u="sng" dirty="0" smtClean="0"/>
              <a:t>&lt;click3&gt; </a:t>
            </a:r>
            <a:r>
              <a:rPr lang="en-US" dirty="0" smtClean="0"/>
              <a:t>resumes at the branch at offset +0</a:t>
            </a:r>
          </a:p>
          <a:p>
            <a:r>
              <a:rPr lang="en-US" b="1" u="sng" dirty="0" smtClean="0"/>
              <a:t>&lt;click4&gt;</a:t>
            </a:r>
            <a:r>
              <a:rPr lang="en-US" dirty="0" smtClean="0"/>
              <a:t> and precedes to the AT-trap at offset 7-2.</a:t>
            </a:r>
          </a:p>
          <a:p>
            <a:endParaRPr lang="en-US" dirty="0" smtClean="0"/>
          </a:p>
          <a:p>
            <a:r>
              <a:rPr lang="en-US" dirty="0" smtClean="0"/>
              <a:t>[Flip</a:t>
            </a:r>
            <a:r>
              <a:rPr lang="en-US" baseline="0" dirty="0" smtClean="0"/>
              <a:t> back and forth once.]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Notice that the permanent breakpoints are still there,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&lt;click5&gt;</a:t>
            </a:r>
            <a:r>
              <a:rPr lang="en-US" dirty="0" smtClean="0"/>
              <a:t> BUT now the transients are gone!</a:t>
            </a:r>
          </a:p>
          <a:p>
            <a:endParaRPr lang="en-US" dirty="0" smtClean="0"/>
          </a:p>
          <a:p>
            <a:r>
              <a:rPr lang="en-US" dirty="0" smtClean="0"/>
              <a:t>Why is that?</a:t>
            </a:r>
          </a:p>
          <a:p>
            <a:r>
              <a:rPr lang="en-US" dirty="0" smtClean="0"/>
              <a:t>Execution never reached them…</a:t>
            </a:r>
          </a:p>
          <a:p>
            <a:r>
              <a:rPr lang="en-US" dirty="0" smtClean="0"/>
              <a:t>It was stopped by the first At-trap.</a:t>
            </a:r>
          </a:p>
          <a:p>
            <a:r>
              <a:rPr lang="en-US" dirty="0" smtClean="0"/>
              <a:t>So why are they gone…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1A290AF-3442-49B1-B3DF-D08DEBBB114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3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 click1&gt;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dirty="0" smtClean="0"/>
              <a:t> Well,</a:t>
            </a:r>
            <a:r>
              <a:rPr lang="en-US" baseline="0" dirty="0" smtClean="0"/>
              <a:t> that’s because all of the breakpoints are in the same family.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&lt;click3&gt;</a:t>
            </a:r>
            <a:r>
              <a:rPr lang="en-US" dirty="0" smtClean="0"/>
              <a:t> And the rule is,</a:t>
            </a:r>
          </a:p>
          <a:p>
            <a:endParaRPr lang="en-US" dirty="0" smtClean="0"/>
          </a:p>
          <a:p>
            <a:r>
              <a:rPr lang="en-US" b="1" u="sng" dirty="0" smtClean="0"/>
              <a:t>&lt;click4&gt;</a:t>
            </a:r>
            <a:r>
              <a:rPr lang="en-US" dirty="0" smtClean="0"/>
              <a:t> “When any breakpoint is reached by execution…</a:t>
            </a:r>
          </a:p>
          <a:p>
            <a:endParaRPr lang="en-US" dirty="0" smtClean="0"/>
          </a:p>
          <a:p>
            <a:r>
              <a:rPr lang="en-US" b="1" u="sng" dirty="0" smtClean="0"/>
              <a:t>&lt;click5&gt;</a:t>
            </a:r>
            <a:r>
              <a:rPr lang="en-US" dirty="0" smtClean="0"/>
              <a:t> all transient members of that family are automatically removed.”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1A290AF-3442-49B1-B3DF-D08DEBBB114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3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good are breakpoint families? Here’s an example…</a:t>
            </a:r>
          </a:p>
          <a:p>
            <a:endParaRPr lang="en-US" dirty="0" smtClean="0"/>
          </a:p>
          <a:p>
            <a:r>
              <a:rPr lang="en-US" b="1" dirty="0" smtClean="0"/>
              <a:t>&lt;click1&gt;</a:t>
            </a:r>
            <a:r>
              <a:rPr lang="en-US" dirty="0" smtClean="0"/>
              <a:t> This code is about to jump-with-return</a:t>
            </a:r>
            <a:r>
              <a:rPr lang="en-US" baseline="0" dirty="0" smtClean="0"/>
              <a:t> to a subroutine named MSGSEND.</a:t>
            </a:r>
          </a:p>
          <a:p>
            <a:endParaRPr lang="en-US" baseline="0" dirty="0" smtClean="0"/>
          </a:p>
          <a:p>
            <a:r>
              <a:rPr lang="en-US" b="1" dirty="0" smtClean="0"/>
              <a:t>&lt;click2&gt;</a:t>
            </a:r>
            <a:r>
              <a:rPr lang="en-US" dirty="0" smtClean="0"/>
              <a:t> MSGSEND makes a vectored return.</a:t>
            </a:r>
            <a:r>
              <a:rPr lang="en-US" baseline="0" dirty="0" smtClean="0"/>
              <a:t> It might return to +0 or to +4.</a:t>
            </a:r>
          </a:p>
          <a:p>
            <a:r>
              <a:rPr lang="en-US" baseline="0" dirty="0" smtClean="0"/>
              <a:t>I want to let MSGSEND run without stepping through it.</a:t>
            </a:r>
          </a:p>
          <a:p>
            <a:r>
              <a:rPr lang="en-US" baseline="0" dirty="0" smtClean="0"/>
              <a:t>I just want to recapture execution when it returns,</a:t>
            </a:r>
          </a:p>
          <a:p>
            <a:r>
              <a:rPr lang="en-US" baseline="0" dirty="0" smtClean="0"/>
              <a:t>But I don’t know which return it will make.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the slow-motion solution is to…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dirty="0" smtClean="0"/>
              <a:t>&lt;click3&gt;</a:t>
            </a:r>
            <a:r>
              <a:rPr lang="en-US" dirty="0" smtClean="0"/>
              <a:t> use a couple of T shortcut commands</a:t>
            </a:r>
            <a:endParaRPr lang="en-US" baseline="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US" b="1" dirty="0" smtClean="0"/>
              <a:t>&lt;click4&gt;</a:t>
            </a:r>
            <a:r>
              <a:rPr lang="en-US" dirty="0" smtClean="0"/>
              <a:t> to </a:t>
            </a:r>
            <a:r>
              <a:rPr lang="en-US" baseline="0" dirty="0" smtClean="0"/>
              <a:t>s</a:t>
            </a:r>
            <a:r>
              <a:rPr lang="en-US" dirty="0" smtClean="0"/>
              <a:t>et</a:t>
            </a:r>
            <a:r>
              <a:rPr lang="en-US" baseline="0" dirty="0" smtClean="0"/>
              <a:t> transient breakpoints onto both return points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dirty="0" smtClean="0"/>
              <a:t>&lt;click5&gt;</a:t>
            </a:r>
            <a:r>
              <a:rPr lang="en-US" dirty="0" smtClean="0"/>
              <a:t> and then type GO.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r>
              <a:rPr lang="en-US" b="1" dirty="0" smtClean="0"/>
              <a:t>&lt;click6&gt;</a:t>
            </a:r>
            <a:r>
              <a:rPr lang="en-US" dirty="0" smtClean="0"/>
              <a:t> And</a:t>
            </a:r>
            <a:r>
              <a:rPr lang="en-US" baseline="0" dirty="0" smtClean="0"/>
              <a:t> it’s happened…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&lt;Flip back and for the once&gt;</a:t>
            </a:r>
            <a:r>
              <a:rPr lang="en-US" b="0" u="none" baseline="0" dirty="0" smtClean="0"/>
              <a:t> MSGSEND has executed…</a:t>
            </a:r>
            <a:endParaRPr lang="en-US" b="0" u="none" dirty="0" smtClean="0"/>
          </a:p>
          <a:p>
            <a:endParaRPr lang="en-US" dirty="0" smtClean="0"/>
          </a:p>
          <a:p>
            <a:r>
              <a:rPr lang="en-US" b="1" u="sng" dirty="0" smtClean="0"/>
              <a:t>&lt;click7&gt;</a:t>
            </a:r>
            <a:r>
              <a:rPr lang="en-US" baseline="0" dirty="0" smtClean="0"/>
              <a:t> and it has returned to offset +4.</a:t>
            </a:r>
          </a:p>
          <a:p>
            <a:r>
              <a:rPr lang="en-US" baseline="0" dirty="0" smtClean="0"/>
              <a:t>Where execution was recaptured by z/XDC.</a:t>
            </a:r>
          </a:p>
          <a:p>
            <a:endParaRPr lang="en-US" dirty="0" smtClean="0"/>
          </a:p>
          <a:p>
            <a:r>
              <a:rPr lang="en-US" dirty="0" smtClean="0"/>
              <a:t>Now both transient breakpoints are no</a:t>
            </a:r>
            <a:r>
              <a:rPr lang="en-US" baseline="0" dirty="0" smtClean="0"/>
              <a:t> longer needed, so…</a:t>
            </a:r>
            <a:endParaRPr lang="en-US" dirty="0" smtClean="0"/>
          </a:p>
          <a:p>
            <a:r>
              <a:rPr lang="en-US" b="1" u="sng" dirty="0" smtClean="0"/>
              <a:t>&lt;click8&gt;</a:t>
            </a:r>
            <a:r>
              <a:rPr lang="en-US" baseline="0" dirty="0" smtClean="0"/>
              <a:t> both transient breakpoints have been removed.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&lt;click9&gt;</a:t>
            </a:r>
            <a:r>
              <a:rPr lang="en-US" baseline="0" dirty="0" smtClean="0"/>
              <a:t> and both opcodes have been restored.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1A290AF-3442-49B1-B3DF-D08DEBBB114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33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Here’s another example.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dirty="0" smtClean="0"/>
              <a:t> I’ve got a program here.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dirty="0" smtClean="0"/>
              <a:t> And it’s got a large loop…</a:t>
            </a:r>
          </a:p>
          <a:p>
            <a:r>
              <a:rPr lang="en-US" dirty="0" smtClean="0"/>
              <a:t>You’ve stepped through it once or twice.</a:t>
            </a:r>
          </a:p>
          <a:p>
            <a:r>
              <a:rPr lang="en-US" dirty="0" smtClean="0"/>
              <a:t>You</a:t>
            </a:r>
            <a:r>
              <a:rPr lang="en-US" baseline="0" dirty="0" smtClean="0"/>
              <a:t> know what it does.</a:t>
            </a:r>
          </a:p>
          <a:p>
            <a:r>
              <a:rPr lang="en-US" baseline="0" dirty="0" smtClean="0"/>
              <a:t>It’s going to run though another couple of hundred </a:t>
            </a:r>
            <a:r>
              <a:rPr lang="en-US" u="sng" baseline="0" dirty="0" smtClean="0"/>
              <a:t>thousand</a:t>
            </a:r>
            <a:r>
              <a:rPr lang="en-US" baseline="0" dirty="0" smtClean="0"/>
              <a:t> times.</a:t>
            </a:r>
          </a:p>
          <a:p>
            <a:r>
              <a:rPr lang="en-US" baseline="0" dirty="0" smtClean="0"/>
              <a:t>You just want to let it run to completion,</a:t>
            </a:r>
          </a:p>
          <a:p>
            <a:r>
              <a:rPr lang="en-US" baseline="0" dirty="0" smtClean="0"/>
              <a:t>And recapture execution when it finishes.</a:t>
            </a:r>
          </a:p>
          <a:p>
            <a:endParaRPr lang="en-US" baseline="0" dirty="0" smtClean="0"/>
          </a:p>
          <a:p>
            <a:r>
              <a:rPr lang="en-US" b="1" u="sng" dirty="0" smtClean="0"/>
              <a:t>&lt;click3&gt;</a:t>
            </a:r>
            <a:r>
              <a:rPr lang="en-US" dirty="0" smtClean="0"/>
              <a:t> The problem</a:t>
            </a:r>
            <a:r>
              <a:rPr lang="en-US" baseline="0" dirty="0" smtClean="0"/>
              <a:t> is,</a:t>
            </a:r>
          </a:p>
          <a:p>
            <a:r>
              <a:rPr lang="en-US" b="1" u="sng" dirty="0" smtClean="0"/>
              <a:t>&lt;click4&gt;</a:t>
            </a:r>
            <a:r>
              <a:rPr lang="en-US" dirty="0" smtClean="0"/>
              <a:t>  It’s got </a:t>
            </a:r>
            <a:r>
              <a:rPr lang="en-US" dirty="0" err="1" smtClean="0"/>
              <a:t>lotsa</a:t>
            </a:r>
            <a:endParaRPr lang="en-US" dirty="0" smtClean="0"/>
          </a:p>
          <a:p>
            <a:r>
              <a:rPr lang="en-US" b="1" u="sng" dirty="0" smtClean="0"/>
              <a:t>&lt;click5&gt;</a:t>
            </a:r>
            <a:r>
              <a:rPr lang="en-US" dirty="0" smtClean="0"/>
              <a:t> way’s to finish.</a:t>
            </a:r>
          </a:p>
          <a:p>
            <a:r>
              <a:rPr lang="en-US" b="1" u="sng" dirty="0" smtClean="0"/>
              <a:t>&lt;click6&gt;</a:t>
            </a:r>
            <a:r>
              <a:rPr lang="en-US" dirty="0" smtClean="0"/>
              <a:t> Yes, it might fall through the bottom, but it also could easily jump out to several other places.</a:t>
            </a:r>
          </a:p>
          <a:p>
            <a:endParaRPr lang="en-US" dirty="0" smtClean="0"/>
          </a:p>
          <a:p>
            <a:r>
              <a:rPr lang="en-US" b="1" u="sng" dirty="0" smtClean="0"/>
              <a:t>&lt;click7&gt;</a:t>
            </a:r>
            <a:r>
              <a:rPr lang="en-US" dirty="0" smtClean="0"/>
              <a:t> So what you’ve got to do is set breakpoints on each possible exit point.</a:t>
            </a:r>
          </a:p>
          <a:p>
            <a:r>
              <a:rPr lang="en-US" dirty="0" smtClean="0"/>
              <a:t>And then type GO.</a:t>
            </a:r>
          </a:p>
          <a:p>
            <a:endParaRPr lang="en-US" dirty="0" smtClean="0"/>
          </a:p>
          <a:p>
            <a:r>
              <a:rPr lang="en-US" b="1" u="sng" dirty="0" smtClean="0"/>
              <a:t>&lt;click8&gt;</a:t>
            </a:r>
            <a:r>
              <a:rPr lang="en-US" dirty="0" smtClean="0"/>
              <a:t> Here’s the command string that will do</a:t>
            </a:r>
            <a:r>
              <a:rPr lang="en-US" baseline="0" dirty="0" smtClean="0"/>
              <a:t> just that.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this command sets all the breakpoints at once, they are all assigned to the same family.</a:t>
            </a:r>
          </a:p>
          <a:p>
            <a:r>
              <a:rPr lang="en-US" baseline="0" dirty="0" smtClean="0"/>
              <a:t>Since the TRAP command (not the AT command) is being used, all of the breakpoints are transient.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9136E3D-0A1F-4BFB-BB97-DB1B42E19D7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23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&lt;implied click1&gt; So when execution reaches any one of them, they ALL are automatically removed.</a:t>
            </a:r>
            <a:endParaRPr lang="en-US" dirty="0" smtClean="0"/>
          </a:p>
          <a:p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9136E3D-0A1F-4BFB-BB97-DB1B42E19D7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23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Ok, so much for traps. Let’s turn our attention to Traces.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b="0" u="none" dirty="0" smtClean="0"/>
              <a:t> [Definition: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b="1" u="sng" dirty="0" smtClean="0"/>
              <a:t>&lt;click2&gt;</a:t>
            </a:r>
            <a:r>
              <a:rPr lang="en-US" b="0" u="none" dirty="0" smtClean="0"/>
              <a:t> [T: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b="1" u="sng" dirty="0" smtClean="0"/>
              <a:t>&lt;click3&gt;</a:t>
            </a:r>
            <a:r>
              <a:rPr lang="en-US" b="0" u="none" dirty="0" smtClean="0"/>
              <a:t> [T B: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u="sng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&lt;click4&gt;</a:t>
            </a:r>
            <a:r>
              <a:rPr lang="en-US" b="0" u="none" dirty="0" smtClean="0"/>
              <a:t> [T BY: read</a:t>
            </a:r>
            <a:r>
              <a:rPr lang="en-US" b="0" u="none" baseline="0" dirty="0" smtClean="0"/>
              <a:t> the slide]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u="sng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&lt;click5&gt;</a:t>
            </a:r>
            <a:r>
              <a:rPr lang="en-US" b="0" u="none" dirty="0" smtClean="0"/>
              <a:t> [T BN: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&lt;click6&gt;</a:t>
            </a:r>
            <a:r>
              <a:rPr lang="en-US" b="0" u="none" dirty="0" smtClean="0"/>
              <a:t> [T *: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&lt;click7&gt;</a:t>
            </a:r>
            <a:r>
              <a:rPr lang="en-US" b="0" u="none" dirty="0" smtClean="0"/>
              <a:t> [T SB: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 smtClean="0"/>
              <a:t>&lt;click8&gt;</a:t>
            </a:r>
            <a:r>
              <a:rPr lang="en-US" b="0" u="none" dirty="0" smtClean="0"/>
              <a:t> [T SA: read</a:t>
            </a:r>
            <a:r>
              <a:rPr lang="en-US" b="0" u="none" baseline="0" dirty="0" smtClean="0"/>
              <a:t> the slide]</a:t>
            </a:r>
            <a:r>
              <a:rPr lang="en-US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Now… Most of these trace types are pretty easy to understand, so I’m not going to go into excruciating detail about all of them… Just one!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045DF4D-00AF-429A-9C54-E930F16D2CDD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17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The T BY trace is pretty interesting. I think that in general it is the most useful. It stops only on successful branching instructions. So using T BY you can get through a chunk of code fairly quickly and when you’re done, you know EXACTLY what instructions have and have not been executed!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I’ll give an example.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&lt;click1&gt;</a:t>
            </a:r>
            <a:r>
              <a:rPr lang="en-US" baseline="0" dirty="0" smtClean="0"/>
              <a:t> Here’s my favorite program again.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&lt;click2&gt;</a:t>
            </a:r>
            <a:r>
              <a:rPr lang="en-US" baseline="0" dirty="0" smtClean="0"/>
              <a:t> Let me populate it with some code points…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And suppose execution has reached the JZ instruction.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Now when execution is at a branching instruction,</a:t>
            </a:r>
          </a:p>
          <a:p>
            <a:r>
              <a:rPr lang="en-US" baseline="0" dirty="0" smtClean="0"/>
              <a:t>z/XDC will tell you whether or not it’s going to branch. </a:t>
            </a:r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If it is going to branch, then z/XDC will show where it will branch to.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aseline="0" dirty="0" smtClean="0"/>
              <a:t> If it’s not going to branch, then z/XDC will show “(NO BRANCH)”.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&lt;click6&gt;</a:t>
            </a:r>
            <a:r>
              <a:rPr lang="en-US" baseline="0" dirty="0" smtClean="0"/>
              <a:t> In this case, it </a:t>
            </a:r>
            <a:r>
              <a:rPr lang="en-US" u="sng" baseline="0" dirty="0" smtClean="0"/>
              <a:t>is</a:t>
            </a:r>
            <a:r>
              <a:rPr lang="en-US" baseline="0" dirty="0" smtClean="0"/>
              <a:t> going to branch.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&lt;click7&gt;</a:t>
            </a:r>
            <a:r>
              <a:rPr lang="en-US" baseline="0" dirty="0" smtClean="0"/>
              <a:t> So if I issue a T BY command, then…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&lt;click8&gt;</a:t>
            </a:r>
            <a:r>
              <a:rPr lang="en-US" baseline="0" dirty="0" smtClean="0"/>
              <a:t> the next thing you will see is execution stopped at the JNZ.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And then you will </a:t>
            </a:r>
            <a:r>
              <a:rPr lang="en-US" u="sng" baseline="0" dirty="0" smtClean="0"/>
              <a:t>KNOW</a:t>
            </a:r>
            <a:r>
              <a:rPr lang="en-US" baseline="0" dirty="0" smtClean="0"/>
              <a:t> the following.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u="sng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&lt;click9&gt;</a:t>
            </a:r>
            <a:r>
              <a:rPr lang="en-US" baseline="0" dirty="0" smtClean="0"/>
              <a:t> Execution resumed at the JZ and jumped to the ICM.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&lt;click10&gt;</a:t>
            </a:r>
            <a:r>
              <a:rPr lang="en-US" baseline="0" dirty="0" smtClean="0"/>
              <a:t> Everything from the JZ to the ICM was NOT executed. Guaranteed!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&lt;click11&gt;</a:t>
            </a:r>
            <a:r>
              <a:rPr lang="en-US" baseline="0" dirty="0" smtClean="0"/>
              <a:t> Everything from the ICM to the JNZ </a:t>
            </a:r>
            <a:r>
              <a:rPr lang="en-US" u="sng" baseline="0" dirty="0" smtClean="0"/>
              <a:t>WAS</a:t>
            </a:r>
            <a:r>
              <a:rPr lang="en-US" baseline="0" dirty="0" smtClean="0"/>
              <a:t> executed. Guaranteed!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&lt;click12&gt;</a:t>
            </a:r>
            <a:r>
              <a:rPr lang="en-US" baseline="0" dirty="0" smtClean="0"/>
              <a:t> Every branching instruction between the ICM and the JNZ </a:t>
            </a:r>
            <a:r>
              <a:rPr lang="en-US" u="sng" baseline="0" dirty="0" smtClean="0"/>
              <a:t>FELL THRU</a:t>
            </a:r>
            <a:r>
              <a:rPr lang="en-US" baseline="0" dirty="0" smtClean="0"/>
              <a:t>. Guaranteed!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&lt;click13&gt;</a:t>
            </a:r>
            <a:r>
              <a:rPr lang="en-US" baseline="0" dirty="0" smtClean="0"/>
              <a:t> In fact, z/XDC will even tell you how many fall </a:t>
            </a:r>
            <a:r>
              <a:rPr lang="en-US" baseline="0" dirty="0" err="1" smtClean="0"/>
              <a:t>thru’s</a:t>
            </a:r>
            <a:r>
              <a:rPr lang="en-US" baseline="0" dirty="0" smtClean="0"/>
              <a:t> occurred.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Now, the JNZ </a:t>
            </a:r>
            <a:r>
              <a:rPr lang="en-US" u="sng" baseline="0" dirty="0" smtClean="0"/>
              <a:t>WILL</a:t>
            </a:r>
            <a:r>
              <a:rPr lang="en-US" baseline="0" dirty="0" smtClean="0"/>
              <a:t> in fact branch. Guaranteed!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&lt;click14&gt;</a:t>
            </a:r>
            <a:r>
              <a:rPr lang="en-US" baseline="0" dirty="0" smtClean="0"/>
              <a:t> And it will branch to MSBINITZ. Guaranteed!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All in all, T </a:t>
            </a:r>
            <a:r>
              <a:rPr lang="en-US" baseline="0" smtClean="0"/>
              <a:t>BY tracing </a:t>
            </a:r>
            <a:r>
              <a:rPr lang="en-US" baseline="0" dirty="0" smtClean="0"/>
              <a:t>tells you quite a bit of information…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&lt;click15&gt;</a:t>
            </a:r>
            <a:r>
              <a:rPr lang="en-US" baseline="0" dirty="0" smtClean="0"/>
              <a:t> Anyway, to continue, just wash. Rinse. Repeat.</a:t>
            </a:r>
          </a:p>
          <a:p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9136E3D-0A1F-4BFB-BB97-DB1B42E19D7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623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12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71C216-D1AB-4EEE-B6C7-20C2E75DD7CE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89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5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71C216-D1AB-4EEE-B6C7-20C2E75DD7CE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891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Here’s a basic example:</a:t>
            </a:r>
          </a:p>
          <a:p>
            <a:endParaRPr lang="en-US" dirty="0" smtClean="0"/>
          </a:p>
          <a:p>
            <a:r>
              <a:rPr lang="en-US" b="1" u="sng" dirty="0" smtClean="0"/>
              <a:t>&lt;click1&gt;</a:t>
            </a:r>
            <a:r>
              <a:rPr lang="en-US" b="0" u="none" dirty="0" smtClean="0"/>
              <a:t> Frequently,</a:t>
            </a:r>
            <a:r>
              <a:rPr lang="en-US" b="0" u="none" baseline="0" dirty="0" smtClean="0"/>
              <a:t> people</a:t>
            </a:r>
            <a:r>
              <a:rPr lang="en-US" dirty="0" smtClean="0"/>
              <a:t> start up their</a:t>
            </a:r>
            <a:r>
              <a:rPr lang="en-US" baseline="0" dirty="0" smtClean="0"/>
              <a:t> programs under XDCCALL.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And it ATTACH’s your program. In the process, the System builds a TCB and RB structure that looks something like this.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The ATTACH’s ESTAI= operand causes z/XDC to be defined as an ESTAI for the subtask structure.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Now suppose your program issues an ESTAEX to set up its own abend protection. </a:t>
            </a:r>
          </a:p>
          <a:p>
            <a:r>
              <a:rPr lang="en-US" baseline="0" dirty="0" smtClean="0"/>
              <a:t>This creates an SCB that is newer than z/XDC’s SCB. Without Hooks, that means that z/XDC can no longer be used for debugging!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because when any abend occurs or any breakpoint is reached, the </a:t>
            </a:r>
            <a:r>
              <a:rPr lang="en-US" b="1" u="sng" baseline="0" dirty="0" smtClean="0"/>
              <a:t>program’s</a:t>
            </a:r>
            <a:r>
              <a:rPr lang="en-US" baseline="0" dirty="0" smtClean="0"/>
              <a:t> recovery routine receives control first. The consequences of that almost always are disastrous and utterly confusing!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aseline="0" dirty="0" smtClean="0"/>
              <a:t> The solution to this problem is to use z/XDC’s HOOK command to set a hook into the code that you want to debug. Then type GO.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hook is basically an SVC instruction and some control data (8 bytes total). 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&lt;click6&gt;</a:t>
            </a:r>
            <a:r>
              <a:rPr lang="en-US" b="0" u="none" baseline="0" dirty="0" smtClean="0"/>
              <a:t> Eventually when execution reaches your hook point, one of z/XDC’s SVC routines gets control, and…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&lt;click7&gt;</a:t>
            </a:r>
            <a:r>
              <a:rPr lang="en-US" b="0" u="none" baseline="0" dirty="0" smtClean="0"/>
              <a:t> FIRST THING, he removes the hook!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&lt;click8&gt;</a:t>
            </a:r>
            <a:r>
              <a:rPr lang="en-US" b="0" u="none" baseline="0" dirty="0" smtClean="0"/>
              <a:t> Then he sets up z/XDC as the newest recovery routine (an ESTAEX in this case).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&lt;click9&gt;</a:t>
            </a:r>
            <a:r>
              <a:rPr lang="en-US" b="0" u="none" baseline="0" dirty="0" smtClean="0"/>
              <a:t> And he causes this ESTAEX to be owned by the Request Block under which the hooked code was running.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&lt;click10&gt;</a:t>
            </a:r>
            <a:r>
              <a:rPr lang="en-US" b="0" u="none" baseline="0" dirty="0" smtClean="0"/>
              <a:t> Finally, he passes control to z/XDC proper and you see a display.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u="none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baseline="0" dirty="0" smtClean="0"/>
              <a:t>You may note that the hook is gone, the hooked footprint has been restored, and execution is now positioned at the hook point.</a:t>
            </a:r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390ED-7F6A-426D-9EE7-2F16E35B601A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4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5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8EBB732-81B5-4240-B41C-F4055CA1D607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063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7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5627CFF-A80C-490D-9B5E-8F300DFED90D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06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Here’s an example of setting a deferred breakpoint. I’m going to use the TDEFERRED command because</a:t>
            </a:r>
            <a:r>
              <a:rPr lang="en-US" baseline="0" dirty="0" smtClean="0"/>
              <a:t> I only expect the breakpoint to be needed for one hit.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baseline="0" dirty="0" smtClean="0"/>
              <a:t> Here’s a diagram of the target load module: In this case… XDCADATA.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The load module contains two csects.</a:t>
            </a:r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The first is named XDCADATA.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The second is named DBCMSGEN.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aseline="0" dirty="0" smtClean="0"/>
              <a:t> There’s a BAKR in DBCMSGEN at offset +8E. That’s where I want to set my trap.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08D1CF1-E440-4198-A69A-FA4B934EE86A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473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We’ll start of with</a:t>
            </a:r>
            <a:r>
              <a:rPr lang="en-US" baseline="0" dirty="0" smtClean="0"/>
              <a:t> nothing.</a:t>
            </a:r>
          </a:p>
          <a:p>
            <a:endParaRPr lang="en-US" baseline="0" dirty="0" smtClean="0"/>
          </a:p>
          <a:p>
            <a:r>
              <a:rPr lang="en-US" b="1" baseline="0" dirty="0" smtClean="0"/>
              <a:t>&lt;click1&gt;</a:t>
            </a:r>
            <a:r>
              <a:rPr lang="en-US" baseline="0" dirty="0" smtClean="0"/>
              <a:t> I’m going to start by pre-loading a Binder map of the XDCADATA load module.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This done using the DMAP command.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Normally, the DMAP command loads dsect maps.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 smtClean="0"/>
              <a:t>But it can also be used to load both CSECT maps and Binder maps as if they were dsects.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u="sng" baseline="0" dirty="0" smtClean="0"/>
              <a:t>&lt;click2&gt;</a:t>
            </a:r>
            <a:r>
              <a:rPr lang="en-US" baseline="0" dirty="0" smtClean="0"/>
              <a:t> For Binder maps, the lone period following the load module name is what tells the DMAP command what is wanted. (yeah, there’s an explanation, but… oh never mind.)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b="1" u="sng" baseline="0" dirty="0" smtClean="0"/>
              <a:t>&lt;click3&gt;</a:t>
            </a:r>
            <a:r>
              <a:rPr lang="en-US" baseline="0" dirty="0" smtClean="0"/>
              <a:t> For more information, see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 COMMANDS DMAP CLONE.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&lt;click4&gt;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&lt;click5&gt;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This is the TDEFERRED command I’m going to issue.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&lt;click6&gt;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fact that I’ve preloaded the Binder map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&lt;click7&gt;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what allows its address expression to reference a csect within the load module.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&lt;click8&gt;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&lt;click9&gt;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the hell of it, I have assigned a command string that will be executed once a live breakpoint has been set and then reached by program execution.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(The LIST ALARM command will cause your terminal to beep. Not because that’s what it does, but because it’s an illegal command.)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&lt;click10&gt;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Anyway, let’s press ENTER…</a:t>
            </a: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&lt;click11&gt;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&lt;click12&gt;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a deferred breakpoint template has been created.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 the next time XDCADATA is loaded by the current debugging session, a transient breakpoint will be inserted into it during the load process.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&lt;click13&gt;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illustrate, </a:t>
            </a: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&lt;click14&gt;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I’ll force a load right now.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&lt;click15&gt;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Notice that the template has been cloned.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&lt;click16&gt;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that a new breakpoint has been created.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&lt;click17&gt;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Now if I use an F shortcut command,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200" b="1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&lt;click18&gt;</a:t>
            </a:r>
            <a:r>
              <a:rPr lang="en-US" sz="1200" b="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I’ll see the code into which the breakpoint was set.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8E1B9A1-E845-4C45-8472-988DBB031BBD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01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</a:t>
            </a:r>
            <a:r>
              <a:rPr lang="en-US" baseline="0" dirty="0" smtClean="0"/>
              <a:t> click&gt; [Hide the text]</a:t>
            </a:r>
          </a:p>
          <a:p>
            <a:endParaRPr lang="en-US" baseline="0" dirty="0" smtClean="0"/>
          </a:p>
          <a:p>
            <a:r>
              <a:rPr lang="en-US" b="0" u="none" baseline="0" dirty="0" smtClean="0"/>
              <a:t>Read the slide for </a:t>
            </a:r>
            <a:r>
              <a:rPr lang="en-US" b="1" u="sng" baseline="0" dirty="0" smtClean="0"/>
              <a:t>3 clicks</a:t>
            </a:r>
            <a:r>
              <a:rPr lang="en-US" b="0" u="none" baseline="0" dirty="0" smtClean="0"/>
              <a:t>.</a:t>
            </a:r>
            <a:endParaRPr lang="en-US" b="0" u="non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48468D9-6F88-4B09-ACC6-0D52ED68ED2A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67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u="sng" dirty="0" smtClean="0"/>
              <a:t>&lt;click1&gt;</a:t>
            </a:r>
            <a:r>
              <a:rPr lang="en-US" dirty="0" smtClean="0"/>
              <a:t> I’m going to illustrate using a counting conditional</a:t>
            </a:r>
            <a:r>
              <a:rPr lang="en-US" baseline="0" dirty="0" smtClean="0"/>
              <a:t> trap.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A-GOTTA-DAT is a critical loop point in my program.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Previously, I’ve figured out that I’ve got a problem handling the 375</a:t>
            </a:r>
            <a:r>
              <a:rPr lang="en-US" baseline="30000" dirty="0" smtClean="0"/>
              <a:t>th</a:t>
            </a:r>
            <a:r>
              <a:rPr lang="en-US" baseline="0" dirty="0" smtClean="0"/>
              <a:t> ADATA record processed through this point.</a:t>
            </a:r>
          </a:p>
          <a:p>
            <a:r>
              <a:rPr lang="en-US" b="1" i="0" u="sng" baseline="0" dirty="0" smtClean="0"/>
              <a:t>&lt;click3&gt;</a:t>
            </a:r>
            <a:r>
              <a:rPr lang="en-US" baseline="0" dirty="0" smtClean="0"/>
              <a:t> So I’ll set a trap that will not be accepted until it has been reached by execution </a:t>
            </a:r>
            <a:r>
              <a:rPr lang="en-US" b="1" u="sng" baseline="0" dirty="0" smtClean="0"/>
              <a:t>&lt;click4&gt;</a:t>
            </a:r>
            <a:r>
              <a:rPr lang="en-US" baseline="0" dirty="0" smtClean="0"/>
              <a:t> the 375</a:t>
            </a:r>
            <a:r>
              <a:rPr lang="en-US" baseline="30000" dirty="0" smtClean="0"/>
              <a:t>th</a:t>
            </a:r>
            <a:r>
              <a:rPr lang="en-US" baseline="0" dirty="0" smtClean="0"/>
              <a:t> time.</a:t>
            </a:r>
          </a:p>
          <a:p>
            <a:r>
              <a:rPr lang="en-US" b="1" u="sng" baseline="0" dirty="0" smtClean="0"/>
              <a:t>&lt;click5&gt;</a:t>
            </a:r>
            <a:r>
              <a:rPr lang="en-US" b="0" u="none" baseline="0" dirty="0" smtClean="0"/>
              <a:t> Pressing ENTER…</a:t>
            </a:r>
          </a:p>
          <a:p>
            <a:endParaRPr lang="en-US" b="1" u="sng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="0" u="none" baseline="0" dirty="0" smtClean="0"/>
              <a:t> The trap is now set, and the code is redisplayed showing it.</a:t>
            </a:r>
            <a:r>
              <a:rPr lang="en-US" baseline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&lt;click7&gt;</a:t>
            </a:r>
            <a:r>
              <a:rPr lang="en-US" b="0" u="none" baseline="0" dirty="0" smtClean="0"/>
              <a:t> Note, in this case, I had to use the primary TRAP command, not just the T shortcut. 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&lt;click8&gt;</a:t>
            </a:r>
            <a:r>
              <a:rPr lang="en-US" baseline="0" dirty="0" smtClean="0"/>
              <a:t> So now I’ll type GO, and let the program do its thing…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baseline="0" dirty="0" smtClean="0"/>
              <a:t>&lt;click9&gt;</a:t>
            </a:r>
            <a:r>
              <a:rPr lang="en-US" baseline="0" dirty="0" smtClean="0"/>
              <a:t> 375 times. And here’s the result…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&lt;click10&gt;</a:t>
            </a:r>
            <a:r>
              <a:rPr lang="en-US" baseline="0" dirty="0" smtClean="0"/>
              <a:t> Execution has stopped at A-GOTTA-DAT.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&lt;click11&gt;</a:t>
            </a:r>
            <a:r>
              <a:rPr lang="en-US" baseline="0" dirty="0" smtClean="0"/>
              <a:t> 374 times, execution went through here without stopping.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&lt;click12&gt;</a:t>
            </a:r>
            <a:r>
              <a:rPr lang="en-US" baseline="0" dirty="0" smtClean="0"/>
              <a:t> The breakpoint has been removed,</a:t>
            </a:r>
          </a:p>
          <a:p>
            <a:r>
              <a:rPr lang="en-US" b="1" u="sng" baseline="0" dirty="0" smtClean="0"/>
              <a:t>&lt;click13&gt;</a:t>
            </a:r>
            <a:r>
              <a:rPr lang="en-US" baseline="0" dirty="0" smtClean="0"/>
              <a:t> and the </a:t>
            </a:r>
            <a:r>
              <a:rPr lang="en-US" baseline="0" dirty="0" err="1" smtClean="0"/>
              <a:t>STore</a:t>
            </a:r>
            <a:r>
              <a:rPr lang="en-US" baseline="0" dirty="0" smtClean="0"/>
              <a:t> instruction's original opcode has been restored.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46AA4CF-61B9-45D7-A10E-D9050C1D5A78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82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u="sng" dirty="0" smtClean="0"/>
              <a:t>&lt;click1&gt;</a:t>
            </a:r>
            <a:r>
              <a:rPr lang="en-US" dirty="0" smtClean="0"/>
              <a:t> Now to show boolean conditional</a:t>
            </a:r>
            <a:r>
              <a:rPr lang="en-US" baseline="0" dirty="0" smtClean="0"/>
              <a:t> traps.</a:t>
            </a:r>
          </a:p>
          <a:p>
            <a:r>
              <a:rPr lang="en-US" baseline="0" dirty="0" smtClean="0"/>
              <a:t>This is a program that processes ADATA records.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I’ve created a set of floating equates to lay out fields of particular interest in my ADATA buffer.</a:t>
            </a:r>
          </a:p>
          <a:p>
            <a:r>
              <a:rPr lang="en-US" baseline="0" dirty="0" smtClean="0"/>
              <a:t>(Sometimes I prefer to use equates and forgo the clutter of full blown dsect maps.)</a:t>
            </a:r>
          </a:p>
          <a:p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I’ve got a problem with my program’s handling of a particular type 0030 record.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(Thirties are for program source images.)</a:t>
            </a:r>
          </a:p>
          <a:p>
            <a:r>
              <a:rPr lang="en-US" b="1" u="sng" baseline="0" dirty="0" smtClean="0"/>
              <a:t>&lt;click3&gt;</a:t>
            </a:r>
            <a:r>
              <a:rPr lang="en-US" baseline="0" dirty="0" smtClean="0"/>
              <a:t> Here is the code that handles those records.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46AA4CF-61B9-45D7-A10E-D9050C1D5A78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82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dirty="0" smtClean="0"/>
              <a:t>&lt;Implied click1&gt; </a:t>
            </a:r>
            <a:r>
              <a:rPr lang="en-US" dirty="0" smtClean="0"/>
              <a:t>Here’s the problem area in my source listing.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aseline="0" dirty="0" smtClean="0"/>
              <a:t> The problem statement is number 20-3-82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46AA4CF-61B9-45D7-A10E-D9050C1D5A78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82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&lt;Implied click1&gt; Getting</a:t>
            </a:r>
            <a:r>
              <a:rPr lang="en-US" baseline="0" dirty="0" smtClean="0"/>
              <a:t> back to my program…</a:t>
            </a:r>
          </a:p>
          <a:p>
            <a:endParaRPr lang="en-US" baseline="0" dirty="0" smtClean="0"/>
          </a:p>
          <a:p>
            <a:r>
              <a:rPr lang="en-US" b="1" u="sng" baseline="0" dirty="0" smtClean="0"/>
              <a:t>&lt;click1&gt;</a:t>
            </a:r>
            <a:r>
              <a:rPr lang="en-US" b="0" u="none" baseline="0" dirty="0" smtClean="0"/>
              <a:t> I want to set a conditional trap at ADAT0030 that doesn’t fire until statement # 20-3-82 comes walking in the door.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&lt;click2&gt;</a:t>
            </a:r>
            <a:r>
              <a:rPr lang="en-US" b="0" u="none" baseline="0" dirty="0" smtClean="0"/>
              <a:t> Here’s the command string I’m going to use.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&lt;click3&gt;</a:t>
            </a:r>
            <a:r>
              <a:rPr lang="en-US" b="0" u="none" baseline="0" dirty="0" smtClean="0"/>
              <a:t> But before I press ENTER, let me unpack this a bit.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&lt;click4&gt;</a:t>
            </a:r>
            <a:r>
              <a:rPr lang="en-US" b="0" u="none" baseline="0" dirty="0" smtClean="0"/>
              <a:t> [+0: read the slide]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&lt;click5&gt;</a:t>
            </a:r>
            <a:r>
              <a:rPr lang="en-US" b="0" u="none" baseline="0" dirty="0" smtClean="0"/>
              <a:t> [(</a:t>
            </a:r>
            <a:r>
              <a:rPr lang="en-US" b="0" u="none" baseline="0" dirty="0" err="1" smtClean="0"/>
              <a:t>x,ge,y</a:t>
            </a:r>
            <a:r>
              <a:rPr lang="en-US" b="0" u="none" baseline="0" dirty="0" smtClean="0"/>
              <a:t>): read the slide]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&lt;click6&gt;</a:t>
            </a:r>
            <a:r>
              <a:rPr lang="en-US" b="0" u="none" baseline="0" dirty="0" smtClean="0"/>
              <a:t> [l alarm: read the slide]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&lt;click7&gt;</a:t>
            </a:r>
            <a:r>
              <a:rPr lang="en-US" b="0" u="none" baseline="0" dirty="0" smtClean="0"/>
              <a:t> [f +0: read the slide]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&lt;click8&gt;</a:t>
            </a:r>
            <a:r>
              <a:rPr lang="en-US" b="0" u="none" baseline="0" dirty="0" smtClean="0"/>
              <a:t> Ok, let’s get on with it.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&lt;click9&gt;</a:t>
            </a:r>
            <a:r>
              <a:rPr lang="en-US" b="0" u="none" baseline="0" dirty="0" smtClean="0"/>
              <a:t> So now I’ll press ENTER, and the trap gets set.</a:t>
            </a:r>
          </a:p>
          <a:p>
            <a:endParaRPr lang="en-US" b="0" u="none" baseline="0" dirty="0" smtClean="0"/>
          </a:p>
          <a:p>
            <a:r>
              <a:rPr lang="en-US" b="1" u="sng" baseline="0" dirty="0" smtClean="0"/>
              <a:t>&lt;click10&gt;</a:t>
            </a:r>
            <a:r>
              <a:rPr lang="en-US" b="0" u="none" baseline="0" dirty="0" smtClean="0"/>
              <a:t> Now I’ll issue a GO and let-</a:t>
            </a:r>
            <a:r>
              <a:rPr lang="en-US" b="0" u="none" baseline="0" dirty="0" err="1" smtClean="0"/>
              <a:t>er</a:t>
            </a:r>
            <a:r>
              <a:rPr lang="en-US" b="0" u="none" baseline="0" dirty="0" smtClean="0"/>
              <a:t>-rip.</a:t>
            </a:r>
          </a:p>
          <a:p>
            <a:r>
              <a:rPr lang="en-US" b="0" u="none" baseline="0" dirty="0" smtClean="0"/>
              <a:t>It takes a moment, but eventually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1" u="sng" baseline="0" dirty="0" smtClean="0"/>
              <a:t>&lt;click11&gt;</a:t>
            </a:r>
            <a:r>
              <a:rPr lang="en-US" b="0" u="none" baseline="0" dirty="0" smtClean="0"/>
              <a:t> The ADATA 0030 record from listing statement # 20-3-82 was reached,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0" u="none" baseline="0" dirty="0" smtClean="0"/>
              <a:t>So the conditional expression resolved TRUE.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0" u="none" baseline="0" dirty="0" smtClean="0"/>
              <a:t>So the breakpoint was finally accepted and the program stopped.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0" u="none" baseline="0" dirty="0" smtClean="0"/>
              <a:t>And now you can see the display.</a:t>
            </a:r>
          </a:p>
          <a:p>
            <a:pPr marL="0" indent="0">
              <a:buFont typeface="Arial" pitchFamily="34" charset="0"/>
              <a:buNone/>
            </a:pPr>
            <a:endParaRPr lang="en-US" b="0" u="none" baseline="0" dirty="0" smtClean="0"/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/>
              <a:t>&lt;click12&gt;</a:t>
            </a:r>
            <a:r>
              <a:rPr lang="en-US" b="0" u="none" baseline="0" dirty="0" smtClean="0"/>
              <a:t> This mess happened, because as I said earlier, LIST ALARM is not really a legal command. BUT… the terminal did beep! [</a:t>
            </a:r>
            <a:r>
              <a:rPr lang="en-US" b="0" u="none" baseline="0" dirty="0" smtClean="0">
                <a:sym typeface="Wingdings" pitchFamily="2" charset="2"/>
              </a:rPr>
              <a:t>]</a:t>
            </a:r>
          </a:p>
          <a:p>
            <a:pPr marL="0" indent="0">
              <a:buFont typeface="Arial" pitchFamily="34" charset="0"/>
              <a:buNone/>
            </a:pPr>
            <a:endParaRPr lang="en-US" b="0" u="none" baseline="0" dirty="0" smtClean="0">
              <a:sym typeface="Wingdings" pitchFamily="2" charset="2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u="sng" baseline="0" dirty="0" smtClean="0">
                <a:sym typeface="Wingdings" pitchFamily="2" charset="2"/>
              </a:rPr>
              <a:t>&lt;click13&gt;</a:t>
            </a:r>
            <a:r>
              <a:rPr lang="en-US" b="0" u="none" baseline="0" dirty="0" smtClean="0">
                <a:sym typeface="Wingdings" pitchFamily="2" charset="2"/>
              </a:rPr>
              <a:t> Now a WHERE command shows me where I am, and I am now ready to go traipsing off looking for my problem with record 20-3-82.</a:t>
            </a:r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="0" u="none" baseline="0" dirty="0" smtClean="0"/>
          </a:p>
          <a:p>
            <a:endParaRPr lang="en-US" baseline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46AA4CF-61B9-45D7-A10E-D9050C1D5A78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2013, ColeSoft Marketing Inc,   All rights reserved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DFA6-334B-403C-ADD4-3BD11926A31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82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 smtClean="0"/>
              <a:t>&lt;implied click1&gt; </a:t>
            </a:r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3B4C1-8E57-44F7-8DA8-D9FE8EA13DC6}" type="slidenum">
              <a:rPr lang="en-US" smtClean="0"/>
              <a:t>28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657898F-FE3A-426D-8EEE-773D9F8FF1C6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Using Floating Maps and Equates in z/XDC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Copyright © 2013, Colesoft Marketing Inc.   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5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612068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508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oleSoft logo" descr="O:\ARCHIVES\Products\Marketing\Logos\ColeSoft Logo, Small (4 inches) (Red on Black Hex by RWS) (4x1 300dpi) (dbc czc dbc rws)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502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z/XDC logo" descr="O:\ARCHIVES\Products\zXDC Related\Marketing\Ads, Artwork\Calin Cole\Logos\Zxdc Logo Mas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04800"/>
            <a:ext cx="33829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Footer bar"/>
          <p:cNvGrpSpPr/>
          <p:nvPr userDrawn="1"/>
        </p:nvGrpSpPr>
        <p:grpSpPr>
          <a:xfrm>
            <a:off x="190500" y="6400800"/>
            <a:ext cx="8763000" cy="415498"/>
            <a:chOff x="190500" y="6400800"/>
            <a:chExt cx="8763000" cy="415498"/>
          </a:xfrm>
        </p:grpSpPr>
        <p:sp>
          <p:nvSpPr>
            <p:cNvPr id="1033" name="Footer text"/>
            <p:cNvSpPr txBox="1">
              <a:spLocks noChangeArrowheads="1"/>
            </p:cNvSpPr>
            <p:nvPr userDrawn="1"/>
          </p:nvSpPr>
          <p:spPr bwMode="auto">
            <a:xfrm>
              <a:off x="190500" y="6400800"/>
              <a:ext cx="8763000" cy="415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algn="l" defTabSz="915988"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defTabSz="915988" fontAlgn="base">
                <a:spcBef>
                  <a:spcPct val="0"/>
                </a:spcBef>
                <a:spcAft>
                  <a:spcPct val="0"/>
                </a:spcAft>
                <a:tabLst>
                  <a:tab pos="4286250" algn="ctr"/>
                  <a:tab pos="8516938" algn="r"/>
                </a:tabLs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 smtClean="0">
                  <a:solidFill>
                    <a:srgbClr val="000000"/>
                  </a:solidFill>
                </a:rPr>
                <a:t>www.colesoft.com 	Copyright </a:t>
              </a:r>
              <a:r>
                <a:rPr lang="en-US" sz="800" dirty="0" smtClean="0">
                  <a:solidFill>
                    <a:srgbClr val="000000"/>
                  </a:solidFill>
                  <a:cs typeface="Times New Roman" charset="0"/>
                </a:rPr>
                <a:t>© </a:t>
              </a:r>
              <a:r>
                <a:rPr lang="en-US" sz="800" dirty="0" smtClean="0">
                  <a:solidFill>
                    <a:srgbClr val="000000"/>
                  </a:solidFill>
                </a:rPr>
                <a:t>2013, ColeSoft Marketing Inc. – All rights reserved	 facebook.com/</a:t>
              </a:r>
              <a:r>
                <a:rPr lang="en-US" sz="800" dirty="0" err="1" smtClean="0">
                  <a:solidFill>
                    <a:srgbClr val="000000"/>
                  </a:solidFill>
                </a:rPr>
                <a:t>colesoft</a:t>
              </a:r>
              <a:endParaRPr lang="en-US" sz="800" dirty="0" smtClean="0">
                <a:solidFill>
                  <a:srgbClr val="000000"/>
                </a:solidFill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800" dirty="0" smtClean="0">
                  <a:solidFill>
                    <a:srgbClr val="000000"/>
                  </a:solidFill>
                </a:rPr>
                <a:t>800-XDC-5150		 training@colesoft.com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00" dirty="0" smtClean="0">
                  <a:solidFill>
                    <a:srgbClr val="AAE2CA">
                      <a:lumMod val="50000"/>
                    </a:srgbClr>
                  </a:solidFill>
                </a:rPr>
                <a:t>(Rev: </a:t>
              </a:r>
              <a:fld id="{F911817F-A590-4361-84F5-9DC43FFFC424}" type="datetime5">
                <a:rPr lang="en-US" sz="500" smtClean="0">
                  <a:solidFill>
                    <a:srgbClr val="AAE2CA">
                      <a:lumMod val="50000"/>
                    </a:srgbClr>
                  </a:solidFill>
                </a:rPr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t>5-Jun-13</a:t>
              </a:fld>
              <a:r>
                <a:rPr lang="en-US" sz="500" dirty="0" smtClean="0">
                  <a:solidFill>
                    <a:srgbClr val="AAE2CA">
                      <a:lumMod val="50000"/>
                    </a:srgbClr>
                  </a:solidFill>
                </a:rPr>
                <a:t>)</a:t>
              </a:r>
              <a:endParaRPr lang="en-US" sz="500" b="1" i="1" dirty="0" smtClean="0">
                <a:solidFill>
                  <a:srgbClr val="AAE2CA">
                    <a:lumMod val="50000"/>
                  </a:srgbClr>
                </a:solidFill>
              </a:endParaRPr>
            </a:p>
          </p:txBody>
        </p:sp>
        <p:pic>
          <p:nvPicPr>
            <p:cNvPr id="2" name="Facebook logo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4348" y="6400800"/>
              <a:ext cx="142875" cy="142875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 userDrawn="1"/>
        </p:nvSpPr>
        <p:spPr>
          <a:xfrm>
            <a:off x="4420356" y="6524335"/>
            <a:ext cx="3032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A73D56E2-E669-42B9-A20C-99B98061C20A}" type="slidenum">
              <a:rPr lang="en-US" sz="800">
                <a:solidFill>
                  <a:srgbClr val="000000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5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nk's triumph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18" y="4005064"/>
            <a:ext cx="2630268" cy="2096851"/>
          </a:xfrm>
          <a:prstGeom prst="rect">
            <a:avLst/>
          </a:prstGeom>
        </p:spPr>
      </p:pic>
      <p:sp>
        <p:nvSpPr>
          <p:cNvPr id="4" name="Title Trapping and Tracing"/>
          <p:cNvSpPr txBox="1">
            <a:spLocks/>
          </p:cNvSpPr>
          <p:nvPr/>
        </p:nvSpPr>
        <p:spPr>
          <a:xfrm>
            <a:off x="685800" y="1988840"/>
            <a:ext cx="7772400" cy="194421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4400" dirty="0"/>
              <a:t>Trapping and Tracing</a:t>
            </a:r>
            <a:endParaRPr lang="en-US" sz="4400" dirty="0" smtClean="0"/>
          </a:p>
          <a:p>
            <a:r>
              <a:rPr lang="en-US" sz="4400" dirty="0" smtClean="0"/>
              <a:t>in z/XDC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(by David Cole)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74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neral Definitions"/>
          <p:cNvSpPr txBox="1"/>
          <p:nvPr/>
        </p:nvSpPr>
        <p:spPr>
          <a:xfrm>
            <a:off x="1012887" y="1988840"/>
            <a:ext cx="7104459" cy="30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u="sng" dirty="0" smtClean="0"/>
              <a:t>General Definitions</a:t>
            </a:r>
          </a:p>
          <a:p>
            <a:pPr marL="285750" indent="-285750">
              <a:spcBef>
                <a:spcPts val="4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b="1" u="sng" dirty="0" smtClean="0"/>
              <a:t>Trapping</a:t>
            </a:r>
            <a:r>
              <a:rPr lang="en-US" dirty="0" smtClean="0"/>
              <a:t> is setting a </a:t>
            </a:r>
            <a:r>
              <a:rPr lang="en-US" b="1" u="sng" dirty="0" smtClean="0"/>
              <a:t>breakpoint</a:t>
            </a:r>
            <a:r>
              <a:rPr lang="en-US" dirty="0" smtClean="0"/>
              <a:t> at a point of interest and then capturing control when execution reaches that point.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Tracing</a:t>
            </a:r>
            <a:r>
              <a:rPr lang="en-US" dirty="0" smtClean="0"/>
              <a:t> is allowing the current one or more machine instructions to execute and recapturing execution upon a certain circumstance.</a:t>
            </a:r>
            <a:endParaRPr lang="en-US" i="1" dirty="0" smtClean="0"/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Hooking</a:t>
            </a:r>
            <a:r>
              <a:rPr lang="en-US" dirty="0" smtClean="0"/>
              <a:t> is setting a special kind of  breakpoint, called a </a:t>
            </a:r>
            <a:r>
              <a:rPr lang="en-US" b="1" u="sng" dirty="0" smtClean="0"/>
              <a:t>hook</a:t>
            </a:r>
            <a:r>
              <a:rPr lang="en-US" dirty="0" smtClean="0"/>
              <a:t>, that both captures execution </a:t>
            </a:r>
            <a:r>
              <a:rPr lang="en-US" u="sng" dirty="0" smtClean="0"/>
              <a:t>and</a:t>
            </a:r>
            <a:r>
              <a:rPr lang="en-US" dirty="0" smtClean="0"/>
              <a:t> establishes z/XDC as the newest recovery routine (ESTAEX) for that point in your code. In other words, it sets up that code for debugging using z/XDC.</a:t>
            </a:r>
          </a:p>
        </p:txBody>
      </p:sp>
      <p:sp>
        <p:nvSpPr>
          <p:cNvPr id="4" name="1st reveal (Whitemask 1)"/>
          <p:cNvSpPr/>
          <p:nvPr/>
        </p:nvSpPr>
        <p:spPr bwMode="auto">
          <a:xfrm>
            <a:off x="863588" y="2600908"/>
            <a:ext cx="7416824" cy="6120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2nd reveal (Whitemask 2)"/>
          <p:cNvSpPr/>
          <p:nvPr/>
        </p:nvSpPr>
        <p:spPr bwMode="auto">
          <a:xfrm>
            <a:off x="863588" y="3212976"/>
            <a:ext cx="7416824" cy="6120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10" name="3rd reveal (circumstance understroke)"/>
          <p:cNvCxnSpPr/>
          <p:nvPr/>
        </p:nvCxnSpPr>
        <p:spPr bwMode="auto">
          <a:xfrm flipV="1">
            <a:off x="5940152" y="3800475"/>
            <a:ext cx="1190263" cy="481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4th reveal (Whitemask 3)"/>
          <p:cNvSpPr/>
          <p:nvPr/>
        </p:nvSpPr>
        <p:spPr bwMode="auto">
          <a:xfrm>
            <a:off x="863588" y="3830373"/>
            <a:ext cx="7416824" cy="11823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Copy (for handouts): General Definitions"/>
          <p:cNvSpPr txBox="1"/>
          <p:nvPr/>
        </p:nvSpPr>
        <p:spPr>
          <a:xfrm>
            <a:off x="1017129" y="1988840"/>
            <a:ext cx="7104459" cy="302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u="sng" dirty="0" smtClean="0"/>
              <a:t>General Definitions</a:t>
            </a:r>
          </a:p>
          <a:p>
            <a:pPr marL="285750" indent="-285750">
              <a:spcBef>
                <a:spcPts val="4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b="1" u="sng" dirty="0" smtClean="0"/>
              <a:t>Trapping</a:t>
            </a:r>
            <a:r>
              <a:rPr lang="en-US" dirty="0" smtClean="0"/>
              <a:t> is setting a </a:t>
            </a:r>
            <a:r>
              <a:rPr lang="en-US" b="1" u="sng" dirty="0" smtClean="0"/>
              <a:t>breakpoint</a:t>
            </a:r>
            <a:r>
              <a:rPr lang="en-US" dirty="0" smtClean="0"/>
              <a:t> at a point of interest and then capturing control when execution reaches that point.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Tracing</a:t>
            </a:r>
            <a:r>
              <a:rPr lang="en-US" dirty="0" smtClean="0"/>
              <a:t> is allowing the current one or more machine instructions to execute and recapturing execution upon a certain circumstance.</a:t>
            </a:r>
            <a:endParaRPr lang="en-US" i="1" dirty="0" smtClean="0"/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Hooking</a:t>
            </a:r>
            <a:r>
              <a:rPr lang="en-US" dirty="0" smtClean="0"/>
              <a:t> is setting a special kind of  breakpoint, called a </a:t>
            </a:r>
            <a:r>
              <a:rPr lang="en-US" b="1" u="sng" dirty="0" smtClean="0"/>
              <a:t>hook</a:t>
            </a:r>
            <a:r>
              <a:rPr lang="en-US" dirty="0" smtClean="0"/>
              <a:t>, that both captures execution </a:t>
            </a:r>
            <a:r>
              <a:rPr lang="en-US" u="sng" dirty="0" smtClean="0"/>
              <a:t>and</a:t>
            </a:r>
            <a:r>
              <a:rPr lang="en-US" dirty="0" smtClean="0"/>
              <a:t> establishes z/XDC as the newest recovery routine (ESTAEX) for that point in your code. In other words, it sets up that code for debugging using z/XDC.</a:t>
            </a:r>
          </a:p>
        </p:txBody>
      </p:sp>
      <p:sp>
        <p:nvSpPr>
          <p:cNvPr id="2" name="Title: Tracing and Trapping"/>
          <p:cNvSpPr>
            <a:spLocks noGrp="1"/>
          </p:cNvSpPr>
          <p:nvPr>
            <p:ph type="ctrTitle"/>
          </p:nvPr>
        </p:nvSpPr>
        <p:spPr>
          <a:xfrm>
            <a:off x="683568" y="1088740"/>
            <a:ext cx="7772400" cy="612068"/>
          </a:xfrm>
        </p:spPr>
        <p:txBody>
          <a:bodyPr/>
          <a:lstStyle/>
          <a:p>
            <a:r>
              <a:rPr lang="en-US" sz="3600" b="1" dirty="0" smtClean="0"/>
              <a:t>Tracing and Trapping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9093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eneral Definitions Cont."/>
          <p:cNvSpPr txBox="1"/>
          <p:nvPr/>
        </p:nvSpPr>
        <p:spPr>
          <a:xfrm>
            <a:off x="1115616" y="1772816"/>
            <a:ext cx="691276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u="sng" dirty="0" smtClean="0"/>
              <a:t>General Definitions (cont.)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Traps</a:t>
            </a:r>
            <a:r>
              <a:rPr lang="en-US" dirty="0" smtClean="0"/>
              <a:t> and </a:t>
            </a:r>
            <a:r>
              <a:rPr lang="en-US" b="1" u="sng" dirty="0" smtClean="0"/>
              <a:t>Trace points</a:t>
            </a:r>
            <a:r>
              <a:rPr lang="en-US" dirty="0" smtClean="0"/>
              <a:t> are implemented by setting X’00’ opcodes at the points where execution is to be recaptured. These opcodes cause your program to program check. z/XDC intercepts those program checks and interprets them as </a:t>
            </a:r>
            <a:r>
              <a:rPr lang="en-US" b="1" u="sng" dirty="0" smtClean="0"/>
              <a:t>breakpoints</a:t>
            </a:r>
            <a:r>
              <a:rPr lang="en-US" dirty="0" smtClean="0"/>
              <a:t>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Hooks</a:t>
            </a:r>
            <a:r>
              <a:rPr lang="en-US" dirty="0" smtClean="0"/>
              <a:t> are implemented by setting  an SVC instruction at the point where execution is to be intercepted and a z/XDC debugging session is to be established.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Generally you would use a </a:t>
            </a:r>
            <a:r>
              <a:rPr lang="en-US" sz="1600" b="1" u="sng" dirty="0" smtClean="0"/>
              <a:t>Hook</a:t>
            </a:r>
            <a:r>
              <a:rPr lang="en-US" sz="1600" dirty="0" smtClean="0"/>
              <a:t> at a place in your code where a debugging session needs to be established, and then you would use </a:t>
            </a:r>
            <a:r>
              <a:rPr lang="en-US" sz="1600" b="1" u="sng" dirty="0" smtClean="0"/>
              <a:t>Traps</a:t>
            </a:r>
            <a:r>
              <a:rPr lang="en-US" sz="1600" dirty="0" smtClean="0"/>
              <a:t> and </a:t>
            </a:r>
            <a:r>
              <a:rPr lang="en-US" sz="1600" b="1" u="sng" dirty="0" smtClean="0"/>
              <a:t>Traces</a:t>
            </a:r>
            <a:r>
              <a:rPr lang="en-US" sz="1600" dirty="0" smtClean="0"/>
              <a:t> from then on for stepping through your code.</a:t>
            </a:r>
          </a:p>
          <a:p>
            <a:pPr marL="742950" lvl="1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sz="1600" dirty="0" smtClean="0"/>
              <a:t>A z/XDC sessions needs to be established in any piece of code that you want to debug and </a:t>
            </a:r>
            <a:r>
              <a:rPr lang="en-US" sz="1600" b="1" dirty="0" smtClean="0"/>
              <a:t>for which z/XDC is not yet the newest recovery routine</a:t>
            </a:r>
            <a:r>
              <a:rPr lang="en-US" sz="1600" dirty="0" smtClean="0"/>
              <a:t> (ESTAE[X] or ESTAI).</a:t>
            </a:r>
          </a:p>
        </p:txBody>
      </p:sp>
      <p:sp>
        <p:nvSpPr>
          <p:cNvPr id="4" name="Whitemask 4"/>
          <p:cNvSpPr/>
          <p:nvPr/>
        </p:nvSpPr>
        <p:spPr bwMode="auto">
          <a:xfrm>
            <a:off x="863588" y="5140698"/>
            <a:ext cx="7416824" cy="8170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Whitemask 3"/>
          <p:cNvSpPr/>
          <p:nvPr/>
        </p:nvSpPr>
        <p:spPr bwMode="auto">
          <a:xfrm>
            <a:off x="863588" y="4382254"/>
            <a:ext cx="7416824" cy="7365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" name="Whitemask 2"/>
          <p:cNvSpPr/>
          <p:nvPr/>
        </p:nvSpPr>
        <p:spPr bwMode="auto">
          <a:xfrm>
            <a:off x="854161" y="3573016"/>
            <a:ext cx="7416824" cy="782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Whitemask 1"/>
          <p:cNvSpPr/>
          <p:nvPr/>
        </p:nvSpPr>
        <p:spPr bwMode="auto">
          <a:xfrm>
            <a:off x="863588" y="2384884"/>
            <a:ext cx="7416824" cy="1150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: Tracing and Trapping"/>
          <p:cNvSpPr>
            <a:spLocks noGrp="1"/>
          </p:cNvSpPr>
          <p:nvPr>
            <p:ph type="ctrTitle"/>
          </p:nvPr>
        </p:nvSpPr>
        <p:spPr>
          <a:xfrm>
            <a:off x="685800" y="1088740"/>
            <a:ext cx="7772400" cy="684076"/>
          </a:xfrm>
        </p:spPr>
        <p:txBody>
          <a:bodyPr/>
          <a:lstStyle/>
          <a:p>
            <a:r>
              <a:rPr lang="en-US" sz="3600" b="1" dirty="0"/>
              <a:t>Tracing and Trapping</a:t>
            </a:r>
          </a:p>
        </p:txBody>
      </p:sp>
      <p:sp>
        <p:nvSpPr>
          <p:cNvPr id="9" name="Copy (for handouts): General Definitions Cont."/>
          <p:cNvSpPr txBox="1"/>
          <p:nvPr/>
        </p:nvSpPr>
        <p:spPr>
          <a:xfrm>
            <a:off x="1115616" y="1772816"/>
            <a:ext cx="691276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u="sng" dirty="0" smtClean="0"/>
              <a:t>General Definitions (cont.)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Traps</a:t>
            </a:r>
            <a:r>
              <a:rPr lang="en-US" dirty="0" smtClean="0"/>
              <a:t> and </a:t>
            </a:r>
            <a:r>
              <a:rPr lang="en-US" b="1" u="sng" dirty="0" smtClean="0"/>
              <a:t>Trace points</a:t>
            </a:r>
            <a:r>
              <a:rPr lang="en-US" dirty="0" smtClean="0"/>
              <a:t> are implemented by setting X’00’ opcodes at the points where execution is to be recaptured. These opcodes cause your program to program check. z/XDC intercepts those program checks and interprets them as </a:t>
            </a:r>
            <a:r>
              <a:rPr lang="en-US" b="1" u="sng" dirty="0" smtClean="0"/>
              <a:t>breakpoints</a:t>
            </a:r>
            <a:r>
              <a:rPr lang="en-US" dirty="0" smtClean="0"/>
              <a:t>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 smtClean="0"/>
              <a:t>Hooks</a:t>
            </a:r>
            <a:r>
              <a:rPr lang="en-US" dirty="0" smtClean="0"/>
              <a:t> are implemented by setting  an SVC instruction at the point where execution is to be intercepted and a z/XDC debugging session is to be established.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Generally you would use a </a:t>
            </a:r>
            <a:r>
              <a:rPr lang="en-US" sz="1600" b="1" u="sng" dirty="0" smtClean="0"/>
              <a:t>Hook</a:t>
            </a:r>
            <a:r>
              <a:rPr lang="en-US" sz="1600" dirty="0" smtClean="0"/>
              <a:t> at a place in your code where a debugging session needs to be established, and then you would use </a:t>
            </a:r>
            <a:r>
              <a:rPr lang="en-US" sz="1600" b="1" u="sng" dirty="0" smtClean="0"/>
              <a:t>Traps</a:t>
            </a:r>
            <a:r>
              <a:rPr lang="en-US" sz="1600" dirty="0" smtClean="0"/>
              <a:t> and </a:t>
            </a:r>
            <a:r>
              <a:rPr lang="en-US" sz="1600" b="1" u="sng" dirty="0" smtClean="0"/>
              <a:t>Traces</a:t>
            </a:r>
            <a:r>
              <a:rPr lang="en-US" sz="1600" dirty="0" smtClean="0"/>
              <a:t> from then on for stepping through your code.</a:t>
            </a:r>
          </a:p>
          <a:p>
            <a:pPr marL="742950" lvl="1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sz="1600" dirty="0" smtClean="0"/>
              <a:t>A z/XDC sessions needs to be established in any piece of code that you want to debug and </a:t>
            </a:r>
            <a:r>
              <a:rPr lang="en-US" sz="1600" b="1" dirty="0" smtClean="0"/>
              <a:t>for which z/XDC is not yet the newest recovery routine</a:t>
            </a:r>
            <a:r>
              <a:rPr lang="en-US" sz="1600" dirty="0" smtClean="0"/>
              <a:t> (ESTAE[X] or ESTAI).</a:t>
            </a:r>
          </a:p>
        </p:txBody>
      </p:sp>
    </p:spTree>
    <p:extLst>
      <p:ext uri="{BB962C8B-B14F-4D97-AF65-F5344CB8AC3E}">
        <p14:creationId xmlns:p14="http://schemas.microsoft.com/office/powerpoint/2010/main" val="126388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eneral Statements"/>
          <p:cNvSpPr txBox="1"/>
          <p:nvPr/>
        </p:nvSpPr>
        <p:spPr>
          <a:xfrm>
            <a:off x="1115616" y="1670328"/>
            <a:ext cx="69127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u="sng" dirty="0" smtClean="0"/>
              <a:t>General Statements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Hooks can be </a:t>
            </a:r>
            <a:r>
              <a:rPr lang="en-US" b="1" u="sng" dirty="0" smtClean="0"/>
              <a:t>Live</a:t>
            </a:r>
            <a:r>
              <a:rPr lang="en-US" dirty="0" smtClean="0"/>
              <a:t> or </a:t>
            </a:r>
            <a:r>
              <a:rPr lang="en-US" b="1" u="sng" dirty="0" smtClean="0"/>
              <a:t>Deferred</a:t>
            </a:r>
            <a:r>
              <a:rPr lang="en-US" dirty="0" smtClean="0"/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b="1" u="sng" dirty="0" smtClean="0"/>
              <a:t>Live</a:t>
            </a:r>
            <a:r>
              <a:rPr lang="en-US" sz="1600" dirty="0" smtClean="0"/>
              <a:t> trap or hook is one that is set into code in storage.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b="1" u="sng" dirty="0" smtClean="0"/>
              <a:t>Deferred</a:t>
            </a:r>
            <a:r>
              <a:rPr lang="en-US" sz="1600" dirty="0" smtClean="0"/>
              <a:t> trap or hook is one that will be set only when the targeted load module is brought into storage (via LOAD, LINK, ATTACH[X] or XCTL).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Traps can be </a:t>
            </a:r>
            <a:r>
              <a:rPr lang="en-US" b="1" u="sng" dirty="0"/>
              <a:t>Permanent</a:t>
            </a:r>
            <a:r>
              <a:rPr lang="en-US" dirty="0"/>
              <a:t> or </a:t>
            </a:r>
            <a:r>
              <a:rPr lang="en-US" b="1" u="sng" dirty="0" smtClean="0"/>
              <a:t>Transient</a:t>
            </a:r>
            <a:r>
              <a:rPr lang="en-US" dirty="0" smtClean="0"/>
              <a:t>: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/>
              <a:t>Permanent</a:t>
            </a:r>
            <a:r>
              <a:rPr lang="en-US" sz="1600" dirty="0"/>
              <a:t>: Remains until explicitly removed by an OFF command.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/>
              <a:t>Transient</a:t>
            </a:r>
            <a:r>
              <a:rPr lang="en-US" sz="1600" dirty="0"/>
              <a:t>: Is automatically removed when it is reached by execution.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Traces can be </a:t>
            </a:r>
            <a:r>
              <a:rPr lang="en-US" b="1" u="sng" dirty="0"/>
              <a:t>C</a:t>
            </a:r>
            <a:r>
              <a:rPr lang="en-US" b="1" u="sng" dirty="0" smtClean="0"/>
              <a:t>onditional</a:t>
            </a:r>
            <a:r>
              <a:rPr lang="en-US" dirty="0" smtClean="0"/>
              <a:t>: They will not </a:t>
            </a:r>
            <a:r>
              <a:rPr lang="en-US" dirty="0"/>
              <a:t>“be accepted”</a:t>
            </a:r>
            <a:r>
              <a:rPr lang="en-US" dirty="0" smtClean="0"/>
              <a:t> until a specified condition resolves TRUE: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 smtClean="0"/>
              <a:t>Counting Conditions</a:t>
            </a:r>
            <a:r>
              <a:rPr lang="en-US" sz="1600" dirty="0" smtClean="0"/>
              <a:t>: The trap must be reach n number of times.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 smtClean="0"/>
              <a:t>Boolean Expressions</a:t>
            </a:r>
            <a:r>
              <a:rPr lang="en-US" sz="1600" dirty="0" smtClean="0"/>
              <a:t>: Tests values in registers and/or storage.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Traces may have </a:t>
            </a:r>
            <a:r>
              <a:rPr lang="en-US" b="1" u="sng" dirty="0" smtClean="0"/>
              <a:t>Custom </a:t>
            </a:r>
            <a:r>
              <a:rPr lang="en-US" b="1" u="sng" dirty="0"/>
              <a:t>C</a:t>
            </a:r>
            <a:r>
              <a:rPr lang="en-US" b="1" u="sng" dirty="0" smtClean="0"/>
              <a:t>ommand </a:t>
            </a:r>
            <a:r>
              <a:rPr lang="en-US" b="1" u="sng" dirty="0"/>
              <a:t>S</a:t>
            </a:r>
            <a:r>
              <a:rPr lang="en-US" b="1" u="sng" dirty="0" smtClean="0"/>
              <a:t>trings</a:t>
            </a:r>
            <a:r>
              <a:rPr lang="en-US" dirty="0" smtClean="0"/>
              <a:t> to be executed when they are reached and accepted.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traces may be collected into </a:t>
            </a:r>
            <a:r>
              <a:rPr lang="en-US" b="1" u="sng" dirty="0" smtClean="0"/>
              <a:t>Families</a:t>
            </a:r>
            <a:r>
              <a:rPr lang="en-US" dirty="0" smtClean="0"/>
              <a:t> for collective removal.</a:t>
            </a:r>
          </a:p>
        </p:txBody>
      </p:sp>
      <p:sp>
        <p:nvSpPr>
          <p:cNvPr id="21" name="Whitemask 11"/>
          <p:cNvSpPr/>
          <p:nvPr/>
        </p:nvSpPr>
        <p:spPr bwMode="auto">
          <a:xfrm>
            <a:off x="863588" y="5841268"/>
            <a:ext cx="7416824" cy="5290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0" name="Whitemask 10"/>
          <p:cNvSpPr/>
          <p:nvPr/>
        </p:nvSpPr>
        <p:spPr bwMode="auto">
          <a:xfrm>
            <a:off x="863588" y="5301208"/>
            <a:ext cx="7416824" cy="543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9" name="Whitemask 9"/>
          <p:cNvSpPr/>
          <p:nvPr/>
        </p:nvSpPr>
        <p:spPr bwMode="auto">
          <a:xfrm>
            <a:off x="861492" y="5059444"/>
            <a:ext cx="7416824" cy="2549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6" name="Whitemask 8"/>
          <p:cNvSpPr/>
          <p:nvPr/>
        </p:nvSpPr>
        <p:spPr bwMode="auto">
          <a:xfrm>
            <a:off x="863588" y="4804772"/>
            <a:ext cx="7416824" cy="2549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7" name="Whitemask 7"/>
          <p:cNvSpPr/>
          <p:nvPr/>
        </p:nvSpPr>
        <p:spPr bwMode="auto">
          <a:xfrm>
            <a:off x="863588" y="4275551"/>
            <a:ext cx="7416824" cy="5402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Whitemask 6"/>
          <p:cNvSpPr/>
          <p:nvPr/>
        </p:nvSpPr>
        <p:spPr bwMode="auto">
          <a:xfrm>
            <a:off x="863588" y="4005065"/>
            <a:ext cx="7416824" cy="2773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Whitemask 5"/>
          <p:cNvSpPr/>
          <p:nvPr/>
        </p:nvSpPr>
        <p:spPr bwMode="auto">
          <a:xfrm>
            <a:off x="863588" y="3760656"/>
            <a:ext cx="7416824" cy="2474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0" name="Whitemask 4"/>
          <p:cNvSpPr/>
          <p:nvPr/>
        </p:nvSpPr>
        <p:spPr bwMode="auto">
          <a:xfrm>
            <a:off x="863588" y="3478148"/>
            <a:ext cx="7416824" cy="2825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" name="Whitemask 3"/>
          <p:cNvSpPr/>
          <p:nvPr/>
        </p:nvSpPr>
        <p:spPr bwMode="auto">
          <a:xfrm>
            <a:off x="863588" y="2755900"/>
            <a:ext cx="7416824" cy="734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2" name="Whitemask 2"/>
          <p:cNvSpPr/>
          <p:nvPr/>
        </p:nvSpPr>
        <p:spPr bwMode="auto">
          <a:xfrm>
            <a:off x="863588" y="2531440"/>
            <a:ext cx="7416824" cy="2244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3" name="Whitemask 1"/>
          <p:cNvSpPr/>
          <p:nvPr/>
        </p:nvSpPr>
        <p:spPr bwMode="auto">
          <a:xfrm>
            <a:off x="863588" y="2240868"/>
            <a:ext cx="7416824" cy="2880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: Tracing and Trapping"/>
          <p:cNvSpPr>
            <a:spLocks noGrp="1"/>
          </p:cNvSpPr>
          <p:nvPr>
            <p:ph type="ctrTitle"/>
          </p:nvPr>
        </p:nvSpPr>
        <p:spPr>
          <a:xfrm>
            <a:off x="685800" y="987140"/>
            <a:ext cx="7772400" cy="684076"/>
          </a:xfrm>
        </p:spPr>
        <p:txBody>
          <a:bodyPr/>
          <a:lstStyle/>
          <a:p>
            <a:r>
              <a:rPr lang="en-US" sz="3600" b="1" dirty="0"/>
              <a:t>Tracing and Trapping</a:t>
            </a:r>
          </a:p>
        </p:txBody>
      </p:sp>
      <p:sp>
        <p:nvSpPr>
          <p:cNvPr id="14" name="Copy (For handouts): General Statements"/>
          <p:cNvSpPr txBox="1"/>
          <p:nvPr/>
        </p:nvSpPr>
        <p:spPr>
          <a:xfrm>
            <a:off x="1115616" y="1671216"/>
            <a:ext cx="69127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u="sng" dirty="0" smtClean="0"/>
              <a:t>General Statements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Hooks can be </a:t>
            </a:r>
            <a:r>
              <a:rPr lang="en-US" b="1" u="sng" dirty="0" smtClean="0"/>
              <a:t>Live</a:t>
            </a:r>
            <a:r>
              <a:rPr lang="en-US" dirty="0" smtClean="0"/>
              <a:t> or </a:t>
            </a:r>
            <a:r>
              <a:rPr lang="en-US" b="1" u="sng" dirty="0" smtClean="0"/>
              <a:t>Deferred</a:t>
            </a:r>
            <a:r>
              <a:rPr lang="en-US" dirty="0" smtClean="0"/>
              <a:t>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b="1" u="sng" dirty="0" smtClean="0"/>
              <a:t>Live</a:t>
            </a:r>
            <a:r>
              <a:rPr lang="en-US" sz="1600" dirty="0" smtClean="0"/>
              <a:t> trap or hook is one that is set into code in storage.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b="1" u="sng" dirty="0" smtClean="0"/>
              <a:t>Deferred</a:t>
            </a:r>
            <a:r>
              <a:rPr lang="en-US" sz="1600" dirty="0" smtClean="0"/>
              <a:t> trap or hook is one that will be set only when the targeted load module is brought into storage (via LOAD, LINK, ATTACH[X] or XCTL).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Traps can be </a:t>
            </a:r>
            <a:r>
              <a:rPr lang="en-US" b="1" u="sng" dirty="0"/>
              <a:t>Permanent</a:t>
            </a:r>
            <a:r>
              <a:rPr lang="en-US" dirty="0"/>
              <a:t> or </a:t>
            </a:r>
            <a:r>
              <a:rPr lang="en-US" b="1" u="sng" dirty="0" smtClean="0"/>
              <a:t>Transient</a:t>
            </a:r>
            <a:r>
              <a:rPr lang="en-US" dirty="0" smtClean="0"/>
              <a:t>: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/>
              <a:t>Permanent</a:t>
            </a:r>
            <a:r>
              <a:rPr lang="en-US" sz="1600" dirty="0"/>
              <a:t>: Remains until explicitly removed by an OFF command.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/>
              <a:t>Transient</a:t>
            </a:r>
            <a:r>
              <a:rPr lang="en-US" sz="1600" dirty="0"/>
              <a:t>: Is automatically removed when it is reached by execution.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Traces can be </a:t>
            </a:r>
            <a:r>
              <a:rPr lang="en-US" b="1" u="sng" dirty="0"/>
              <a:t>C</a:t>
            </a:r>
            <a:r>
              <a:rPr lang="en-US" b="1" u="sng" dirty="0" smtClean="0"/>
              <a:t>onditional</a:t>
            </a:r>
            <a:r>
              <a:rPr lang="en-US" dirty="0" smtClean="0"/>
              <a:t>: They will not “be accepted” until a specified condition resolves TRUE: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 smtClean="0"/>
              <a:t>Counting Conditions</a:t>
            </a:r>
            <a:r>
              <a:rPr lang="en-US" sz="1600" dirty="0" smtClean="0"/>
              <a:t>: The trap must be reach n number of times.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b="1" u="sng" dirty="0" smtClean="0"/>
              <a:t>Boolean Expressions</a:t>
            </a:r>
            <a:r>
              <a:rPr lang="en-US" sz="1600" dirty="0" smtClean="0"/>
              <a:t>: Tests values in registers and/or storage.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Traces may have </a:t>
            </a:r>
            <a:r>
              <a:rPr lang="en-US" b="1" u="sng" dirty="0" smtClean="0"/>
              <a:t>Custom </a:t>
            </a:r>
            <a:r>
              <a:rPr lang="en-US" b="1" u="sng" dirty="0"/>
              <a:t>C</a:t>
            </a:r>
            <a:r>
              <a:rPr lang="en-US" b="1" u="sng" dirty="0" smtClean="0"/>
              <a:t>ommand </a:t>
            </a:r>
            <a:r>
              <a:rPr lang="en-US" b="1" u="sng" dirty="0"/>
              <a:t>S</a:t>
            </a:r>
            <a:r>
              <a:rPr lang="en-US" b="1" u="sng" dirty="0" smtClean="0"/>
              <a:t>trings</a:t>
            </a:r>
            <a:r>
              <a:rPr lang="en-US" dirty="0" smtClean="0"/>
              <a:t> to be executed when they are reached and accepted.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Traps and traces may be collected into </a:t>
            </a:r>
            <a:r>
              <a:rPr lang="en-US" b="1" u="sng" dirty="0" smtClean="0"/>
              <a:t>Families</a:t>
            </a:r>
            <a:r>
              <a:rPr lang="en-US" dirty="0" smtClean="0"/>
              <a:t> for collective removal.</a:t>
            </a:r>
          </a:p>
        </p:txBody>
      </p:sp>
    </p:spTree>
    <p:extLst>
      <p:ext uri="{BB962C8B-B14F-4D97-AF65-F5344CB8AC3E}">
        <p14:creationId xmlns:p14="http://schemas.microsoft.com/office/powerpoint/2010/main" val="287319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9" grpId="0" animBg="1"/>
      <p:bldP spid="16" grpId="0" animBg="1"/>
      <p:bldP spid="1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/>
          <p:cNvSpPr txBox="1"/>
          <p:nvPr/>
        </p:nvSpPr>
        <p:spPr>
          <a:xfrm>
            <a:off x="539552" y="2240868"/>
            <a:ext cx="8028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u="sng" dirty="0" smtClean="0"/>
              <a:t>AT</a:t>
            </a:r>
            <a:r>
              <a:rPr lang="en-US" dirty="0" smtClean="0"/>
              <a:t> command: Creates </a:t>
            </a:r>
            <a:r>
              <a:rPr lang="en-US" b="1" dirty="0" smtClean="0"/>
              <a:t>Permanent</a:t>
            </a:r>
            <a:r>
              <a:rPr lang="en-US" dirty="0" smtClean="0"/>
              <a:t> traps. Can be removed only by OFF commands.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u="sng" dirty="0" smtClean="0"/>
              <a:t>TRAP</a:t>
            </a:r>
            <a:r>
              <a:rPr lang="en-US" dirty="0" smtClean="0"/>
              <a:t> command: Creates </a:t>
            </a:r>
            <a:r>
              <a:rPr lang="en-US" b="1" dirty="0" smtClean="0"/>
              <a:t>Transient</a:t>
            </a:r>
            <a:r>
              <a:rPr lang="en-US" dirty="0" smtClean="0"/>
              <a:t> traps. Will be removed when they are reached by execution.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u="sng" dirty="0" smtClean="0"/>
              <a:t>ATX</a:t>
            </a:r>
            <a:r>
              <a:rPr lang="en-US" dirty="0" smtClean="0"/>
              <a:t> command: Creates </a:t>
            </a:r>
            <a:r>
              <a:rPr lang="en-US" b="1" dirty="0"/>
              <a:t>Permanent</a:t>
            </a:r>
            <a:r>
              <a:rPr lang="en-US" dirty="0"/>
              <a:t> traps that are </a:t>
            </a:r>
            <a:r>
              <a:rPr lang="en-US" u="sng" dirty="0"/>
              <a:t>particularly hard to remove</a:t>
            </a:r>
            <a:r>
              <a:rPr lang="en-US" dirty="0"/>
              <a:t>. These traps must be specifically </a:t>
            </a:r>
            <a:r>
              <a:rPr lang="en-US" dirty="0" smtClean="0"/>
              <a:t>referenced </a:t>
            </a:r>
            <a:r>
              <a:rPr lang="en-US" dirty="0"/>
              <a:t>by an OFF command. They will not be removed by categorical references.</a:t>
            </a:r>
          </a:p>
        </p:txBody>
      </p:sp>
      <p:sp>
        <p:nvSpPr>
          <p:cNvPr id="6" name="Whitemask 3"/>
          <p:cNvSpPr/>
          <p:nvPr/>
        </p:nvSpPr>
        <p:spPr bwMode="auto">
          <a:xfrm>
            <a:off x="435935" y="3356992"/>
            <a:ext cx="8261497" cy="86413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Whitemask 2"/>
          <p:cNvSpPr/>
          <p:nvPr/>
        </p:nvSpPr>
        <p:spPr bwMode="auto">
          <a:xfrm>
            <a:off x="435936" y="2816932"/>
            <a:ext cx="8282762" cy="543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Whitemask 1"/>
          <p:cNvSpPr/>
          <p:nvPr/>
        </p:nvSpPr>
        <p:spPr bwMode="auto">
          <a:xfrm>
            <a:off x="431539" y="2287505"/>
            <a:ext cx="8276526" cy="543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Copy of text for handouts"/>
          <p:cNvSpPr txBox="1"/>
          <p:nvPr/>
        </p:nvSpPr>
        <p:spPr>
          <a:xfrm>
            <a:off x="539552" y="2240868"/>
            <a:ext cx="8028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u="sng" dirty="0" smtClean="0"/>
              <a:t>AT</a:t>
            </a:r>
            <a:r>
              <a:rPr lang="en-US" dirty="0" smtClean="0"/>
              <a:t> command: Creates </a:t>
            </a:r>
            <a:r>
              <a:rPr lang="en-US" b="1" dirty="0" smtClean="0"/>
              <a:t>Permanent</a:t>
            </a:r>
            <a:r>
              <a:rPr lang="en-US" dirty="0" smtClean="0"/>
              <a:t> traps. Can be removed only by OFF commands.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u="sng" dirty="0" smtClean="0"/>
              <a:t>TRAP</a:t>
            </a:r>
            <a:r>
              <a:rPr lang="en-US" dirty="0" smtClean="0"/>
              <a:t> command: Creates </a:t>
            </a:r>
            <a:r>
              <a:rPr lang="en-US" b="1" dirty="0" smtClean="0"/>
              <a:t>Transient</a:t>
            </a:r>
            <a:r>
              <a:rPr lang="en-US" dirty="0" smtClean="0"/>
              <a:t> traps. Will be removed when they are reached by execution.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u="sng" dirty="0" smtClean="0"/>
              <a:t>ATX</a:t>
            </a:r>
            <a:r>
              <a:rPr lang="en-US" dirty="0" smtClean="0"/>
              <a:t> command: </a:t>
            </a:r>
            <a:r>
              <a:rPr lang="en-US" dirty="0"/>
              <a:t>C</a:t>
            </a:r>
            <a:r>
              <a:rPr lang="en-US" dirty="0" smtClean="0"/>
              <a:t>reates </a:t>
            </a:r>
            <a:r>
              <a:rPr lang="en-US" b="1" dirty="0"/>
              <a:t>Permanent</a:t>
            </a:r>
            <a:r>
              <a:rPr lang="en-US" dirty="0"/>
              <a:t> traps that are </a:t>
            </a:r>
            <a:r>
              <a:rPr lang="en-US" u="sng" dirty="0"/>
              <a:t>particularly hard to remove</a:t>
            </a:r>
            <a:r>
              <a:rPr lang="en-US" dirty="0"/>
              <a:t>. These traps must be specifically </a:t>
            </a:r>
            <a:r>
              <a:rPr lang="en-US" dirty="0" smtClean="0"/>
              <a:t>referenced </a:t>
            </a:r>
            <a:r>
              <a:rPr lang="en-US" dirty="0"/>
              <a:t>by an OFF command. They will not be removed by categorical references.</a:t>
            </a:r>
          </a:p>
        </p:txBody>
      </p:sp>
      <p:sp>
        <p:nvSpPr>
          <p:cNvPr id="2" name="Title: Trap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45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4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Initial reveal (raw display)"/>
          <p:cNvGrpSpPr/>
          <p:nvPr/>
        </p:nvGrpSpPr>
        <p:grpSpPr>
          <a:xfrm>
            <a:off x="31980" y="1052736"/>
            <a:ext cx="9076524" cy="5244395"/>
            <a:chOff x="31980" y="1052736"/>
            <a:chExt cx="9076524" cy="5244395"/>
          </a:xfrm>
        </p:grpSpPr>
        <p:sp>
          <p:nvSpPr>
            <p:cNvPr id="3" name="Unformated display"/>
            <p:cNvSpPr txBox="1"/>
            <p:nvPr/>
          </p:nvSpPr>
          <p:spPr>
            <a:xfrm>
              <a:off x="31980" y="1772816"/>
              <a:ext cx="9076524" cy="452431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 ISPF INTERFACE --------------------------------------------- </a:t>
              </a:r>
            </a:p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XDC 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===&gt; </a:t>
              </a:r>
              <a:r>
                <a:rPr lang="en-US" sz="900" b="1" dirty="0" smtClean="0">
                  <a:solidFill>
                    <a:srgbClr val="FFFF00"/>
                  </a:solidFill>
                  <a:latin typeface="Courier" pitchFamily="49" charset="0"/>
                </a:rPr>
                <a:t>WHERE</a:t>
              </a:r>
              <a:endParaRPr lang="en-US" sz="9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00000000_0000DF80 8f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(A.S.XDCDEMO) --- XDCSYMED+0, @R15+0, PRIVATE+BF80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+0                   &gt;@CDP     EQU     * @R15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+0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47F0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F06E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&gt;XDCSYMED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X'06E'(,R15) (XDCSYMED+6E)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69C5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D5E3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CD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FR12,X'5E3'(R5,R13)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D9E8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40F1 F061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MVCK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X'0F1'(R14,R4),X'061'(R15),R8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F1F2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61F1 F140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MVO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X'1F1'(16,R6),X'140'(3,R15)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+14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F0F7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4BF5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F840              SRP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X'BF5'(16,R4),X'840'(R15),7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+1A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6040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A961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STD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FR4,X'961'(,R10)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+1E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E7C4C36B 40C3D6D7 E8D9C9C7 C8E3404D  C35D40C3 D6D3C5E2 D6C6E340 D7C1D9E3  *XDC, COPYRIGHT (C) COLESOFT PART*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+3E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D5C5D9E2 6B40C9D5 C34B4060 40F2F0F0  F360F2F0 F1F14B40 C1D3D340 D9C9C7C8  *NERS, INC. - 2003-2011. ALL RIGH*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+5E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E3E240D9 C5E2C5D9 E5C5C47A 40404000  90ECD00C 181D41D0 F08850D0 10085010  *TS RESERVED:   ...}... }0h&amp;}..&amp;.*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+7E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D0045810 101847F0 D0480000 00000000  00000000 00000000 00000000 00000000  *}......0}.......................*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+9E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+BE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00000000 00000000  000047F0 D06C0000 E06856E0 D0680B0E  *...................0}%..\..\}...*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+DE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41E0E000 58F0F00E 0B0F8500 E05E8000  00008000 00004DE0 D0505810 021C5810  * \\..00...e.\;........(\}&amp;......*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+FE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100C4100 00181A10 BF011000 4780D0AA  D507D910 10044770 D07C4D10 D09C8F00  *.. ...........}.N.R.....}@(.}...*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+11E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E8F01801 1B110A13 4110DD22  45E0D7E6 07004D10 D0B88000 00000000  *....Y0...... ....\PW..(.}.......*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+13E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E8301801 1B110A13 07004D10 D0CC8F00  00000000 E8901801 1B1118F0 58F0F004  *Y.........(.}.......Y......0.00.*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+15E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D202F025 D04D41F0 D80C50F0 D0649680  D0640A13 070047F0 D0FC00FF FFF80000  *K.0.}( 0Q.&amp;0}.o.}......0}....8..*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+17E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10000000 007A9801 D0F058F0 D0F80A78  9001DA5C 1E015000 DA649640 DA5A4110  *.....:q.}0.0}8.....*..&amp;...o .! 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+19E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D8281FFF BFF71031 4100D5A4 A700FF00  A7740004 BE071021 91841020 A7E40006  *Q....7.. 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Nux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...x.......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jd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xU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+1BE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58E01000 5000E028 0DEF4100 00015E00  DA405000 DA401821 D5032000 DAC44780  *.\..&amp;.\... ...;.. &amp;.. ..N....D..*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+1DE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D1764110 D8881802 1FFFBFF7 10310DEF  41000001 5E00DA44 5000DA44 47F0D114  *J. 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Qh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.....7.... ...;...&amp;....0J.*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+1FE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9801DA60 5000DA68 5000DA6C 5010DA70  94BFDA5A 1F44F840 DB96DC0C D207DB0C  *q..-&amp;...&amp;..%&amp;...m..!..8 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o..K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+21E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2048D205 DB86DB92 95F1DB13 4770D244  92FFDB0B 41000001 4110DB13 05E00610  *..K..f.kn1....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K.k.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 ... ....\..*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+23E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060095F0 1000078E D205DB86 DB8C1000  89000004 43F0DB87 54F0DBC0 160F4200  *..n0....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K..f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....i....0.g.0.{....*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+25E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DB874110 100143F0 DB8888F0 000447F0  D1EA1F10 44F0D1E8 5410DBC4 89F0000C  *.g ....0.hh0...0J....0JY...Di0..*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+27E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161FBE13 DB8847F0 D2444110 D8281FFF  BFF71031 4100D5A4 A700FF00 A7740004  *.....h.0K. .Q....7.. 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Nux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...x...*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+29E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BE071021 91841020 A7E40006 58E01000  5000E028 0DEF4100 00015A00 DA405000  *....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jd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</a:t>
              </a:r>
              <a:r>
                <a:rPr lang="en-US" sz="900" b="1" dirty="0" err="1">
                  <a:solidFill>
                    <a:srgbClr val="FF0000"/>
                  </a:solidFill>
                  <a:latin typeface="Courier" pitchFamily="49" charset="0"/>
                </a:rPr>
                <a:t>xU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...\..&amp;.\... ...!.. </a:t>
              </a:r>
              <a:r>
                <a:rPr lang="en-US" sz="900" b="1" dirty="0" smtClean="0">
                  <a:solidFill>
                    <a:srgbClr val="FF0000"/>
                  </a:solidFill>
                  <a:latin typeface="Courier" pitchFamily="49" charset="0"/>
                </a:rPr>
                <a:t>&amp;.*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+2BE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DA401821 D5032000 DAC44770 D41441F4  DB3BD237 F0002010 41000038 BD03200A  *. ..N....D..M. 4..K.0... ...]...*</a:t>
              </a:r>
              <a:endParaRPr lang="en-US" sz="900" b="1" dirty="0" smtClean="0">
                <a:solidFill>
                  <a:srgbClr val="FF0000"/>
                </a:solidFill>
                <a:latin typeface="Courier" pitchFamily="49" charset="0"/>
              </a:endParaRPr>
            </a:p>
          </p:txBody>
        </p:sp>
        <p:sp>
          <p:nvSpPr>
            <p:cNvPr id="7" name="Title: Raw Unmapped Display"/>
            <p:cNvSpPr txBox="1"/>
            <p:nvPr/>
          </p:nvSpPr>
          <p:spPr>
            <a:xfrm>
              <a:off x="2076649" y="1052736"/>
              <a:ext cx="498085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/>
                <a:t>Raw Unmapped Display</a:t>
              </a:r>
              <a:endParaRPr lang="en-US" sz="3600" b="1" dirty="0"/>
            </a:p>
          </p:txBody>
        </p:sp>
      </p:grpSp>
      <p:sp>
        <p:nvSpPr>
          <p:cNvPr id="14" name="2nd reveal (Oval: Not instructions)"/>
          <p:cNvSpPr/>
          <p:nvPr/>
        </p:nvSpPr>
        <p:spPr bwMode="auto">
          <a:xfrm>
            <a:off x="2267744" y="2528900"/>
            <a:ext cx="3204356" cy="612068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5" name="3rd reveal (Oval: Not data)"/>
          <p:cNvSpPr/>
          <p:nvPr/>
        </p:nvSpPr>
        <p:spPr bwMode="auto">
          <a:xfrm>
            <a:off x="1471102" y="3897052"/>
            <a:ext cx="5095350" cy="2304256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10" name="4th reveal (adata mapped)"/>
          <p:cNvGrpSpPr/>
          <p:nvPr/>
        </p:nvGrpSpPr>
        <p:grpSpPr>
          <a:xfrm>
            <a:off x="24610" y="1056082"/>
            <a:ext cx="9076524" cy="5241049"/>
            <a:chOff x="24610" y="1056082"/>
            <a:chExt cx="9076524" cy="5241049"/>
          </a:xfrm>
        </p:grpSpPr>
        <p:sp>
          <p:nvSpPr>
            <p:cNvPr id="4" name="ADATA mapped display"/>
            <p:cNvSpPr txBox="1"/>
            <p:nvPr/>
          </p:nvSpPr>
          <p:spPr>
            <a:xfrm>
              <a:off x="24610" y="1772816"/>
              <a:ext cx="9076524" cy="452431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 ISPF INTERFACE --------------------------------------------- </a:t>
              </a:r>
            </a:p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XDC ===&gt;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MAP +0;SET QUALIFIER +0;WHERE;DOWN M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00000000_0000DF80 8f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(A.S.XDCDEMO) --- XDCSYMED.DBCSYMED+0, @R15+0, XDCSYMED+0, PRIVATE+BF80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&gt;DBCSYMED CSECT ,                                                        07200000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@DBCCB ,                                                       07500000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&gt;DBCSYMED LOCTR ,                                              09/02 Z12 01-00000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TITLE 'OBJECT DECK SYMBOL TABLE EDITOR'              09/93 X22 07600000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@TITLE 'OBJECT DECK SYMBOL TABLE EDITOR'             09/98 X34 01-00000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&gt;*************************************************************           07700000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&gt;*        STANDARD NON-REENTRANT ENTRY LINKAGE               *           07800000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&gt;*************************************************************           07900000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&gt;ENTRY    #ENTER '&amp;XNAME, &amp;COPYRIT:   ',                       10/90 X21*08100000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      SAVTYPE=(LOCAL,SYMEDRSA), RSA TYPE AND NAME    05/97 X33*08200000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      ESDTYPE=ENTRY                                  10/90 X21 08400000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ENTRY </a:t>
              </a:r>
              <a:r>
                <a:rPr lang="en-US" sz="900" b="1" dirty="0" err="1">
                  <a:solidFill>
                    <a:schemeClr val="bg1"/>
                  </a:solidFill>
                  <a:latin typeface="Courier" pitchFamily="49" charset="0"/>
                </a:rPr>
                <a:t>ENTRY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MAKE NAME EXTERNALLY AVAILABLE       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&gt;ENTRY   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E0131ZID-ENTRY(,R15)                                    X01-#ENTE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                                   SKIP AROUND THE MODULE ID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&gt;ENTRY    EQU     * DBCSYMED @CDP @R15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&gt;XDCSYMED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X'06E'(,R15) (.E0131ZID)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.+4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69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         +         DC    AL1(E0131ZID-E0131MID)                                  X01-#ENTE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                                   LENGTH OF TEXT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.+5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C5D5E3D9 E840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+E0131MID DC    C'ENTRY '           ENTRY NAME                           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F1F061F1 F261F1F1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         DC    C'12/07/11 '        ASSEMBLY DATE                        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.+13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40             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                 64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*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F0F74BF5 F8406040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         DC    C'15.21 - '         ASSEMBLY TIME                        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A961E7C4 C36B40C3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         DC    </a:t>
              </a:r>
              <a:r>
                <a:rPr lang="en-US" sz="900" b="1" dirty="0" err="1">
                  <a:solidFill>
                    <a:srgbClr val="00B0F0"/>
                  </a:solidFill>
                  <a:latin typeface="Courier" pitchFamily="49" charset="0"/>
                </a:rPr>
                <a:t>C'z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/XDC, COPYRIGHT (C) COLESOFT PARTNERS, INC. - 2003-20X01-#ENTE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               11. ALL RIGHTS RESERVED:   '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.+24o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D6D7E8D9 C9C7C8E3 404DC35D 40C3D6D3  C5E2D6C6 E340D7C1 D9E3D5C5 D9E26B40  *OPYRIGHT (C) COLESOFT PARTNERS,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.+44o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C9D5C34B 406040F2 F0F0F360 F2F0F1F1  4B40C1D3 D340D9C9 C7C8E3E2 40D9C5E2  *INC. - 2003-2011. ALL RIGHTS RES*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.+64o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C5D9E5C5 C47A4040 40                                                      *ERVED: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.+6Do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00               0                                                        *.*</a:t>
              </a:r>
            </a:p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.+6E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90EC D00C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+E0131ZID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R14,R12,12(R13)     SAVE CALLER'S REGISTERS              01-#</a:t>
              </a:r>
              <a:r>
                <a:rPr lang="en-US" sz="900" b="1" dirty="0" smtClean="0">
                  <a:solidFill>
                    <a:srgbClr val="00B0F0"/>
                  </a:solidFill>
                  <a:latin typeface="Courier" pitchFamily="49" charset="0"/>
                </a:rPr>
                <a:t>ENTE</a:t>
              </a:r>
              <a:endParaRPr lang="en-US" sz="9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9" name="Title:ADATA Mapped Display"/>
            <p:cNvSpPr txBox="1"/>
            <p:nvPr/>
          </p:nvSpPr>
          <p:spPr>
            <a:xfrm>
              <a:off x="2021024" y="1056082"/>
              <a:ext cx="50921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/>
                <a:t>ADATA Mapped Display</a:t>
              </a:r>
              <a:endParaRPr lang="en-US" sz="3600" b="1" dirty="0"/>
            </a:p>
          </p:txBody>
        </p:sp>
      </p:grpSp>
      <p:grpSp>
        <p:nvGrpSpPr>
          <p:cNvPr id="11" name="5th reveal (object code)"/>
          <p:cNvGrpSpPr/>
          <p:nvPr/>
        </p:nvGrpSpPr>
        <p:grpSpPr>
          <a:xfrm>
            <a:off x="24360" y="1088740"/>
            <a:ext cx="9076524" cy="5208391"/>
            <a:chOff x="-40952" y="1056082"/>
            <a:chExt cx="9076524" cy="5208391"/>
          </a:xfrm>
        </p:grpSpPr>
        <p:sp>
          <p:nvSpPr>
            <p:cNvPr id="12" name="Mapped object display"/>
            <p:cNvSpPr txBox="1"/>
            <p:nvPr/>
          </p:nvSpPr>
          <p:spPr>
            <a:xfrm>
              <a:off x="-40952" y="1740158"/>
              <a:ext cx="9076524" cy="452431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 ISPF INTERFACE --------------------------------------------- </a:t>
              </a:r>
            </a:p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XDC ===&gt;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SET FORMAT OBJECT;WHERE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00000000_0000DF80 8f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(A.S.XDCDEMO) --- XDCSYMED.DBCSYMED+0, @R15+0, XDCSYMED+0, PRIVATE+BF80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&gt;ENTRY    EQU     * DBCSYMED @CDP @R15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 F06E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&gt;XDCSYMED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X'06E'(,R15) (.E0131ZID)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.+4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69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105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   *.*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E0131MID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C5D5E3D9 E840                                                             *ENTRY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.+B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F1F061F1 F261F1F1 40                                                      *10/12/11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F0F74BF5 F8406040                                                         *07.58 -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A961E7C4 C36B40C3 D6D7E8D9 C9C7C8E3  404DC35D 40C3D6D3 C5E2D6C6 E340D7C1  *z/XDC, COPYRIGHT (C) COLESOFT PA*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.+3C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D9E3D5C5 D9E26B40 C9D5C34B 406040F2  F0F0F360 F2F0F1F1 4B40C1D3 D340D9C9  *RTNERS, INC. - 2003-2011. ALL RI*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.+5C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C7C8E3E2 40D9C5E2 C5D9E5C5 C47A4040  40                                   *GHTS RESERVED: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     *.*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181D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41D0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50D0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5010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X'048'(,R13)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SYMEDRSA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.+A8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.+C8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                                                        *........*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D06C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E0131END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X'06C'(,R13)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@EXLST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0000E068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.EXLST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*..\.*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OLDIO    EQU  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56E0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D068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XAMODE31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O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R14,X'068'(,R13)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0B0E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BSM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0,R14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41E0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E000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ODCBX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R14,X'000'(,R14)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.+E2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58F0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F00E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R15,X'00E'(,R15)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.+E6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0B0F   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BSM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 smtClean="0">
                  <a:solidFill>
                    <a:srgbClr val="00B0F0"/>
                  </a:solidFill>
                  <a:latin typeface="Courier" pitchFamily="49" charset="0"/>
                </a:rPr>
                <a:t>0,R15</a:t>
              </a:r>
            </a:p>
            <a:p>
              <a:r>
                <a:rPr lang="pt-BR" sz="900" b="1" dirty="0" smtClean="0">
                  <a:solidFill>
                    <a:srgbClr val="FF0000"/>
                  </a:solidFill>
                  <a:latin typeface="Courier" pitchFamily="49" charset="0"/>
                </a:rPr>
                <a:t>_      </a:t>
              </a:r>
              <a:r>
                <a:rPr lang="pt-BR" sz="900" b="1" dirty="0">
                  <a:solidFill>
                    <a:srgbClr val="00B0F0"/>
                  </a:solidFill>
                  <a:latin typeface="Courier" pitchFamily="49" charset="0"/>
                </a:rPr>
                <a:t>.+E8</a:t>
              </a:r>
              <a:r>
                <a:rPr lang="pt-BR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pt-BR" sz="900" b="1" dirty="0">
                  <a:solidFill>
                    <a:srgbClr val="00B0F0"/>
                  </a:solidFill>
                  <a:latin typeface="Courier" pitchFamily="49" charset="0"/>
                </a:rPr>
                <a:t>EXLST</a:t>
              </a:r>
              <a:r>
                <a:rPr lang="pt-BR" sz="900" b="1" dirty="0">
                  <a:solidFill>
                    <a:srgbClr val="FF0000"/>
                  </a:solidFill>
                  <a:latin typeface="Courier" pitchFamily="49" charset="0"/>
                </a:rPr>
                <a:t>    8500E05E         </a:t>
              </a:r>
              <a:r>
                <a:rPr lang="pt-BR" sz="900" b="1" dirty="0">
                  <a:solidFill>
                    <a:srgbClr val="00B0F0"/>
                  </a:solidFill>
                  <a:latin typeface="Courier" pitchFamily="49" charset="0"/>
                </a:rPr>
                <a:t>FLMS7C.X#1+BB05E</a:t>
              </a:r>
              <a:r>
                <a:rPr lang="pt-BR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*e.\;*</a:t>
              </a:r>
            </a:p>
          </p:txBody>
        </p:sp>
        <p:sp>
          <p:nvSpPr>
            <p:cNvPr id="13" name="Title: Mapped Object Code Display"/>
            <p:cNvSpPr txBox="1"/>
            <p:nvPr/>
          </p:nvSpPr>
          <p:spPr>
            <a:xfrm>
              <a:off x="1499569" y="1056082"/>
              <a:ext cx="613501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/>
                <a:t>Mapped Object Code Display</a:t>
              </a:r>
              <a:endParaRPr lang="en-US" sz="3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3286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Initial display (object code)"/>
          <p:cNvGrpSpPr/>
          <p:nvPr/>
        </p:nvGrpSpPr>
        <p:grpSpPr>
          <a:xfrm>
            <a:off x="24360" y="1088740"/>
            <a:ext cx="9076524" cy="5208391"/>
            <a:chOff x="-40952" y="1056082"/>
            <a:chExt cx="9076524" cy="5208391"/>
          </a:xfrm>
        </p:grpSpPr>
        <p:sp>
          <p:nvSpPr>
            <p:cNvPr id="12" name="Mapped object display"/>
            <p:cNvSpPr txBox="1"/>
            <p:nvPr/>
          </p:nvSpPr>
          <p:spPr>
            <a:xfrm>
              <a:off x="-40952" y="1740158"/>
              <a:ext cx="9076524" cy="452431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 ISPF INTERFACE --------------------------------------------- </a:t>
              </a:r>
            </a:p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XDC ===&gt;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SET FORMAT OBJECT;WHERE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00000000_0000DF80 8f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(A.S.XDCDEMO) --- XDCSYMED.DBCSYMED+0, @R15+0, XDCSYMED+0, PRIVATE+BF80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&gt;ENTRY    EQU     * DBCSYMED @CDP @R15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 F06E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&gt;XDCSYMED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X'06E'(,R15) (.E0131ZID)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.+4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69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105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   *.*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E0131MID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C5D5E3D9 E840                                                             *ENTRY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.+B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F1F061F1 F261F1F1 40                                                      *10/12/11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F0F74BF5 F8406040                                                         *07.58 -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A961E7C4 C36B40C3 D6D7E8D9 C9C7C8E3  404DC35D 40C3D6D3 C5E2D6C6 E340D7C1  *z/XDC, COPYRIGHT (C) COLESOFT PA*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.+3C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D9E3D5C5 D9E26B40 C9D5C34B 406040F2  F0F0F360 F2F0F1F1 4B40C1D3 D340D9C9  *RTNERS, INC. - 2003-2011. ALL RI*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.+5C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C7C8E3E2 40D9C5E2 C5D9E5C5 C47A4040  40                                   *GHTS RESERVED: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     *.*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181D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41D0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50D0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5010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X'048'(,R13)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SYMEDRSA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.+A8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.+C8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                                                        *........*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D06C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E0131END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X'06C'(,R13)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@EXLST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0000E068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.EXLST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*..\.*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OLDIO    EQU  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56E0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D068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XAMODE31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O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R14,X'068'(,R13)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0B0E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BSM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0,R14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41E0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E000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ODCBX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R14,X'000'(,R14)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.+E2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58F0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F00E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R15,X'00E'(,R15)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.+E6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0B0F   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BSM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 smtClean="0">
                  <a:solidFill>
                    <a:srgbClr val="00B0F0"/>
                  </a:solidFill>
                  <a:latin typeface="Courier" pitchFamily="49" charset="0"/>
                </a:rPr>
                <a:t>0,R15</a:t>
              </a:r>
            </a:p>
            <a:p>
              <a:r>
                <a:rPr lang="pt-BR" sz="900" b="1" dirty="0" smtClean="0">
                  <a:solidFill>
                    <a:srgbClr val="FF0000"/>
                  </a:solidFill>
                  <a:latin typeface="Courier" pitchFamily="49" charset="0"/>
                </a:rPr>
                <a:t>_      </a:t>
              </a:r>
              <a:r>
                <a:rPr lang="pt-BR" sz="900" b="1" dirty="0">
                  <a:solidFill>
                    <a:srgbClr val="00B0F0"/>
                  </a:solidFill>
                  <a:latin typeface="Courier" pitchFamily="49" charset="0"/>
                </a:rPr>
                <a:t>.+E8</a:t>
              </a:r>
              <a:r>
                <a:rPr lang="pt-BR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pt-BR" sz="900" b="1" dirty="0">
                  <a:solidFill>
                    <a:srgbClr val="00B0F0"/>
                  </a:solidFill>
                  <a:latin typeface="Courier" pitchFamily="49" charset="0"/>
                </a:rPr>
                <a:t>EXLST</a:t>
              </a:r>
              <a:r>
                <a:rPr lang="pt-BR" sz="900" b="1" dirty="0">
                  <a:solidFill>
                    <a:srgbClr val="FF0000"/>
                  </a:solidFill>
                  <a:latin typeface="Courier" pitchFamily="49" charset="0"/>
                </a:rPr>
                <a:t>    8500E05E         </a:t>
              </a:r>
              <a:r>
                <a:rPr lang="pt-BR" sz="900" b="1" dirty="0">
                  <a:solidFill>
                    <a:srgbClr val="00B0F0"/>
                  </a:solidFill>
                  <a:latin typeface="Courier" pitchFamily="49" charset="0"/>
                </a:rPr>
                <a:t>FLMS7C.X#1+BB05E</a:t>
              </a:r>
              <a:r>
                <a:rPr lang="pt-BR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*e.\;*</a:t>
              </a:r>
            </a:p>
          </p:txBody>
        </p:sp>
        <p:sp>
          <p:nvSpPr>
            <p:cNvPr id="13" name="Title: Permanent and Transient Traps"/>
            <p:cNvSpPr txBox="1"/>
            <p:nvPr/>
          </p:nvSpPr>
          <p:spPr>
            <a:xfrm>
              <a:off x="1330555" y="1056082"/>
              <a:ext cx="647305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 smtClean="0"/>
                <a:t>Permanent and Transient Traps</a:t>
              </a:r>
              <a:endParaRPr lang="en-US" sz="3600" b="1" dirty="0"/>
            </a:p>
          </p:txBody>
        </p:sp>
      </p:grpSp>
      <p:sp>
        <p:nvSpPr>
          <p:cNvPr id="18" name="1st reveal: box"/>
          <p:cNvSpPr/>
          <p:nvPr/>
        </p:nvSpPr>
        <p:spPr bwMode="auto">
          <a:xfrm>
            <a:off x="64770" y="3573016"/>
            <a:ext cx="4795262" cy="972108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21" name="2nd reveal (exploded code)"/>
          <p:cNvGrpSpPr/>
          <p:nvPr/>
        </p:nvGrpSpPr>
        <p:grpSpPr>
          <a:xfrm>
            <a:off x="26265" y="1775480"/>
            <a:ext cx="9076524" cy="4524315"/>
            <a:chOff x="26265" y="1775480"/>
            <a:chExt cx="9076524" cy="4524315"/>
          </a:xfrm>
        </p:grpSpPr>
        <p:sp>
          <p:nvSpPr>
            <p:cNvPr id="20" name="Black mask"/>
            <p:cNvSpPr/>
            <p:nvPr/>
          </p:nvSpPr>
          <p:spPr bwMode="auto">
            <a:xfrm>
              <a:off x="26265" y="1775480"/>
              <a:ext cx="9076524" cy="45243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Exploded code"/>
            <p:cNvSpPr txBox="1"/>
            <p:nvPr/>
          </p:nvSpPr>
          <p:spPr>
            <a:xfrm>
              <a:off x="80936" y="2117464"/>
              <a:ext cx="8991564" cy="192360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.+6E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181D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.+74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41D0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.+78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50D0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.+7C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5010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X'048'(,R13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sp>
        <p:nvSpPr>
          <p:cNvPr id="22" name="3rd reveal (A and T shortcut cmds)"/>
          <p:cNvSpPr txBox="1"/>
          <p:nvPr/>
        </p:nvSpPr>
        <p:spPr>
          <a:xfrm>
            <a:off x="81125" y="2123231"/>
            <a:ext cx="8991564" cy="192360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.+6E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A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.+72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181D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LR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R1,R13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A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41D0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T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50D0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T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5010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B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X'048'(,R13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7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3" name="4th reveal (Circle A's)"/>
          <p:cNvSpPr/>
          <p:nvPr/>
        </p:nvSpPr>
        <p:spPr bwMode="auto">
          <a:xfrm>
            <a:off x="81125" y="2426970"/>
            <a:ext cx="301780" cy="533977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4" name="5th reveal (Circle Ts)"/>
          <p:cNvSpPr/>
          <p:nvPr/>
        </p:nvSpPr>
        <p:spPr bwMode="auto">
          <a:xfrm>
            <a:off x="82635" y="2943058"/>
            <a:ext cx="301780" cy="557949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27" name="6th reveal (breakpoints)"/>
          <p:cNvGrpSpPr/>
          <p:nvPr/>
        </p:nvGrpSpPr>
        <p:grpSpPr>
          <a:xfrm>
            <a:off x="32385" y="2123522"/>
            <a:ext cx="9040204" cy="1923604"/>
            <a:chOff x="32385" y="2123522"/>
            <a:chExt cx="9040204" cy="1923604"/>
          </a:xfrm>
        </p:grpSpPr>
        <p:sp>
          <p:nvSpPr>
            <p:cNvPr id="26" name="Blackmask"/>
            <p:cNvSpPr/>
            <p:nvPr/>
          </p:nvSpPr>
          <p:spPr bwMode="auto">
            <a:xfrm>
              <a:off x="32385" y="2384884"/>
              <a:ext cx="435159" cy="11881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breakpoints"/>
            <p:cNvSpPr txBox="1"/>
            <p:nvPr/>
          </p:nvSpPr>
          <p:spPr>
            <a:xfrm>
              <a:off x="81025" y="2123522"/>
              <a:ext cx="8991564" cy="192360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.+6E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001D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AT00001A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AT00001B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TR00001C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0010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TR00001D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X'048'(,R13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sp>
        <p:nvSpPr>
          <p:cNvPr id="28" name="7th reveal (Circle ATs)"/>
          <p:cNvSpPr/>
          <p:nvPr/>
        </p:nvSpPr>
        <p:spPr bwMode="auto">
          <a:xfrm>
            <a:off x="4103948" y="2443163"/>
            <a:ext cx="1224136" cy="517783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9" name="8th reveal (Circle TRAPs)"/>
          <p:cNvSpPr/>
          <p:nvPr/>
        </p:nvSpPr>
        <p:spPr bwMode="auto">
          <a:xfrm>
            <a:off x="4121747" y="2943057"/>
            <a:ext cx="1224136" cy="557949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0" name="9th reveal #1 (breakpoints)"/>
          <p:cNvSpPr txBox="1"/>
          <p:nvPr/>
        </p:nvSpPr>
        <p:spPr>
          <a:xfrm>
            <a:off x="82739" y="2123331"/>
            <a:ext cx="8991564" cy="192360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.+6E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AT00001A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LR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R1,R13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AT00001B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TR00001C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TR00001D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B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X'048'(,R13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7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1" name="9th reveal #2 (Circle 00)"/>
          <p:cNvSpPr/>
          <p:nvPr/>
        </p:nvSpPr>
        <p:spPr bwMode="auto">
          <a:xfrm>
            <a:off x="1691640" y="2426971"/>
            <a:ext cx="350520" cy="533976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3" name="9th reveal #3 (Circle 00 and 00)"/>
          <p:cNvSpPr/>
          <p:nvPr/>
        </p:nvSpPr>
        <p:spPr bwMode="auto">
          <a:xfrm>
            <a:off x="1684020" y="2901315"/>
            <a:ext cx="350520" cy="599691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4" name="10th reveal #1 (breakpoints)"/>
          <p:cNvSpPr txBox="1"/>
          <p:nvPr/>
        </p:nvSpPr>
        <p:spPr>
          <a:xfrm>
            <a:off x="82739" y="2123331"/>
            <a:ext cx="8991564" cy="192360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.+6E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AT00001A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LR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R1,R13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AT00001B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TR00001C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TR00001D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B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X'048'(,R13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7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5" name="10th reveal #2 (Circle bpt names)"/>
          <p:cNvSpPr/>
          <p:nvPr/>
        </p:nvSpPr>
        <p:spPr bwMode="auto">
          <a:xfrm>
            <a:off x="3995936" y="2276872"/>
            <a:ext cx="1440160" cy="1296144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68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 animBg="1"/>
      <p:bldP spid="24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nitial display (exploded code)"/>
          <p:cNvGrpSpPr/>
          <p:nvPr/>
        </p:nvGrpSpPr>
        <p:grpSpPr>
          <a:xfrm>
            <a:off x="26265" y="1775480"/>
            <a:ext cx="9076524" cy="4524315"/>
            <a:chOff x="26265" y="1775480"/>
            <a:chExt cx="9076524" cy="4524315"/>
          </a:xfrm>
        </p:grpSpPr>
        <p:sp>
          <p:nvSpPr>
            <p:cNvPr id="20" name="Black mask"/>
            <p:cNvSpPr/>
            <p:nvPr/>
          </p:nvSpPr>
          <p:spPr bwMode="auto">
            <a:xfrm>
              <a:off x="26265" y="1775480"/>
              <a:ext cx="9076524" cy="45243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4" name="Exploded code"/>
            <p:cNvSpPr txBox="1"/>
            <p:nvPr/>
          </p:nvSpPr>
          <p:spPr>
            <a:xfrm>
              <a:off x="82739" y="2123331"/>
              <a:ext cx="8991564" cy="192360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.+6E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001D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AT00001A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AT00001B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TR00001C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0010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TR00001D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X'048'(,R13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3" name="Initial reveal (breakpoint names)"/>
          <p:cNvGrpSpPr/>
          <p:nvPr/>
        </p:nvGrpSpPr>
        <p:grpSpPr>
          <a:xfrm>
            <a:off x="82739" y="2123331"/>
            <a:ext cx="8809741" cy="2230724"/>
            <a:chOff x="82739" y="2123331"/>
            <a:chExt cx="8809741" cy="2230724"/>
          </a:xfrm>
        </p:grpSpPr>
        <p:sp>
          <p:nvSpPr>
            <p:cNvPr id="32" name="Black mask"/>
            <p:cNvSpPr/>
            <p:nvPr/>
          </p:nvSpPr>
          <p:spPr bwMode="auto">
            <a:xfrm>
              <a:off x="107504" y="2132856"/>
              <a:ext cx="8784976" cy="22211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900" b="1" i="1" u="none" strike="noStrike" cap="none" normalizeH="0" baseline="0" dirty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8" name="Breakpoint names"/>
            <p:cNvSpPr txBox="1"/>
            <p:nvPr/>
          </p:nvSpPr>
          <p:spPr>
            <a:xfrm>
              <a:off x="82739" y="2123331"/>
              <a:ext cx="5442516" cy="1400383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AT00001A </a:t>
              </a:r>
              <a:endParaRPr lang="en-US" sz="1700" b="1" dirty="0" smtClean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                AT00001B</a:t>
              </a:r>
              <a:endParaRPr lang="en-US" sz="170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TR00001C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TR00001D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</p:grpSp>
      <p:grpSp>
        <p:nvGrpSpPr>
          <p:cNvPr id="15" name="2nd reveal (type field)"/>
          <p:cNvGrpSpPr/>
          <p:nvPr/>
        </p:nvGrpSpPr>
        <p:grpSpPr>
          <a:xfrm>
            <a:off x="82739" y="2123294"/>
            <a:ext cx="5442516" cy="2227695"/>
            <a:chOff x="82739" y="2123294"/>
            <a:chExt cx="5442516" cy="2227695"/>
          </a:xfrm>
        </p:grpSpPr>
        <p:sp>
          <p:nvSpPr>
            <p:cNvPr id="39" name="Type field"/>
            <p:cNvSpPr txBox="1"/>
            <p:nvPr/>
          </p:nvSpPr>
          <p:spPr>
            <a:xfrm>
              <a:off x="82739" y="2123294"/>
              <a:ext cx="5442516" cy="14003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AT00001A </a:t>
              </a:r>
              <a:endParaRPr lang="en-US" sz="1700" b="1" dirty="0" smtClean="0">
                <a:solidFill>
                  <a:srgbClr val="00B0F0"/>
                </a:solidFill>
                <a:latin typeface="Courier" pitchFamily="49" charset="0"/>
              </a:endParaRPr>
            </a:p>
            <a:p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TR00001C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</a:t>
              </a:r>
              <a:r>
                <a:rPr lang="en-US" sz="1700" b="1" u="sng" dirty="0" smtClean="0">
                  <a:solidFill>
                    <a:schemeClr val="bg1"/>
                  </a:solidFill>
                  <a:latin typeface="Courier" pitchFamily="49" charset="0"/>
                </a:rPr>
                <a:t>TR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00001C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5" name="Gray mask"/>
            <p:cNvSpPr/>
            <p:nvPr/>
          </p:nvSpPr>
          <p:spPr bwMode="auto">
            <a:xfrm>
              <a:off x="4480742" y="2348880"/>
              <a:ext cx="792088" cy="1272617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" name="Breakpoint name bullets"/>
            <p:cNvSpPr txBox="1"/>
            <p:nvPr/>
          </p:nvSpPr>
          <p:spPr>
            <a:xfrm>
              <a:off x="246809" y="3789040"/>
              <a:ext cx="2135265" cy="561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/>
                  </a:solidFill>
                </a:rPr>
                <a:t>Type: </a:t>
              </a:r>
              <a:r>
                <a:rPr lang="en-US" u="sng" dirty="0" smtClean="0">
                  <a:solidFill>
                    <a:schemeClr val="bg1"/>
                  </a:solidFill>
                </a:rPr>
                <a:t>AT</a:t>
              </a:r>
              <a:r>
                <a:rPr lang="en-US" dirty="0" smtClean="0">
                  <a:solidFill>
                    <a:schemeClr val="bg1"/>
                  </a:solidFill>
                </a:rPr>
                <a:t> or </a:t>
              </a:r>
              <a:r>
                <a:rPr lang="en-US" u="sng" dirty="0" err="1" smtClean="0">
                  <a:solidFill>
                    <a:schemeClr val="bg1"/>
                  </a:solidFill>
                </a:rPr>
                <a:t>TR</a:t>
              </a:r>
              <a:r>
                <a:rPr lang="en-US" dirty="0" err="1" smtClean="0">
                  <a:solidFill>
                    <a:schemeClr val="bg1"/>
                  </a:solidFill>
                </a:rPr>
                <a:t>ap</a:t>
              </a:r>
              <a:endParaRPr lang="en-US" dirty="0" smtClean="0">
                <a:solidFill>
                  <a:schemeClr val="bg1"/>
                </a:solidFill>
              </a:endParaRPr>
            </a:p>
          </p:txBody>
        </p:sp>
        <p:cxnSp>
          <p:nvCxnSpPr>
            <p:cNvPr id="7" name="Arrow TR to Type"/>
            <p:cNvCxnSpPr/>
            <p:nvPr/>
          </p:nvCxnSpPr>
          <p:spPr bwMode="auto">
            <a:xfrm flipH="1">
              <a:off x="2267744" y="3429000"/>
              <a:ext cx="1908212" cy="684076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8" name="3rd reveal (family# field)"/>
          <p:cNvGrpSpPr/>
          <p:nvPr/>
        </p:nvGrpSpPr>
        <p:grpSpPr>
          <a:xfrm>
            <a:off x="82739" y="2123331"/>
            <a:ext cx="5442516" cy="2866075"/>
            <a:chOff x="82739" y="2123331"/>
            <a:chExt cx="5442516" cy="2866075"/>
          </a:xfrm>
        </p:grpSpPr>
        <p:sp>
          <p:nvSpPr>
            <p:cNvPr id="41" name="Family# field"/>
            <p:cNvSpPr txBox="1"/>
            <p:nvPr/>
          </p:nvSpPr>
          <p:spPr>
            <a:xfrm>
              <a:off x="82739" y="2123331"/>
              <a:ext cx="5442516" cy="1400383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AT00001A </a:t>
              </a:r>
              <a:endParaRPr lang="en-US" sz="1700" b="1" dirty="0" smtClean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    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AT00001B</a:t>
              </a:r>
              <a:endParaRPr lang="en-US" sz="170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TR00001C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TR</a:t>
              </a:r>
              <a:r>
                <a:rPr lang="en-US" sz="1700" b="1" u="sng" dirty="0" smtClean="0">
                  <a:solidFill>
                    <a:schemeClr val="bg1"/>
                  </a:solidFill>
                  <a:latin typeface="Courier" pitchFamily="49" charset="0"/>
                </a:rPr>
                <a:t>00001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D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43" name="Gray mask right"/>
            <p:cNvSpPr/>
            <p:nvPr/>
          </p:nvSpPr>
          <p:spPr bwMode="auto">
            <a:xfrm>
              <a:off x="5114924" y="2348917"/>
              <a:ext cx="157905" cy="1272617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6" name="Gray mask left"/>
            <p:cNvSpPr/>
            <p:nvPr/>
          </p:nvSpPr>
          <p:spPr bwMode="auto">
            <a:xfrm>
              <a:off x="4181475" y="2420888"/>
              <a:ext cx="297361" cy="1272617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42" name="Breakpoint name bullets"/>
            <p:cNvSpPr txBox="1"/>
            <p:nvPr/>
          </p:nvSpPr>
          <p:spPr>
            <a:xfrm>
              <a:off x="246809" y="3789077"/>
              <a:ext cx="213526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/>
                  </a:solidFill>
                </a:rPr>
                <a:t>Type: </a:t>
              </a:r>
              <a:r>
                <a:rPr lang="en-US" u="sng" dirty="0" smtClean="0">
                  <a:solidFill>
                    <a:schemeClr val="bg1"/>
                  </a:solidFill>
                </a:rPr>
                <a:t>AT</a:t>
              </a:r>
              <a:r>
                <a:rPr lang="en-US" dirty="0" smtClean="0">
                  <a:solidFill>
                    <a:schemeClr val="bg1"/>
                  </a:solidFill>
                </a:rPr>
                <a:t> or </a:t>
              </a:r>
              <a:r>
                <a:rPr lang="en-US" u="sng" dirty="0" err="1" smtClean="0">
                  <a:solidFill>
                    <a:schemeClr val="bg1"/>
                  </a:solidFill>
                </a:rPr>
                <a:t>TR</a:t>
              </a:r>
              <a:r>
                <a:rPr lang="en-US" dirty="0" err="1" smtClean="0">
                  <a:solidFill>
                    <a:schemeClr val="bg1"/>
                  </a:solidFill>
                </a:rPr>
                <a:t>ap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/>
                  </a:solidFill>
                </a:rPr>
                <a:t>Family#</a:t>
              </a:r>
            </a:p>
          </p:txBody>
        </p:sp>
        <p:cxnSp>
          <p:nvCxnSpPr>
            <p:cNvPr id="44" name="Arrow mask TR to Type"/>
            <p:cNvCxnSpPr/>
            <p:nvPr/>
          </p:nvCxnSpPr>
          <p:spPr bwMode="auto">
            <a:xfrm flipH="1">
              <a:off x="2267744" y="3429037"/>
              <a:ext cx="1908212" cy="684076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Arrow ### to Family#"/>
            <p:cNvCxnSpPr/>
            <p:nvPr/>
          </p:nvCxnSpPr>
          <p:spPr bwMode="auto">
            <a:xfrm flipH="1">
              <a:off x="1474068" y="3429037"/>
              <a:ext cx="3205944" cy="1237166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9" name="4th reveal (Why same family)"/>
          <p:cNvSpPr txBox="1"/>
          <p:nvPr/>
        </p:nvSpPr>
        <p:spPr>
          <a:xfrm>
            <a:off x="4152468" y="4368518"/>
            <a:ext cx="3716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</a:rPr>
              <a:t>Do you notice how all FOUR of these breakpoint have been assigned to the same family? That’s because they were all created at the same time.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0" name="5th reveal #1 (Black mask)"/>
          <p:cNvSpPr/>
          <p:nvPr/>
        </p:nvSpPr>
        <p:spPr bwMode="auto">
          <a:xfrm>
            <a:off x="4200491" y="4399836"/>
            <a:ext cx="3668431" cy="14460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64" name="5th reveal #2 (Unique)"/>
          <p:cNvGrpSpPr/>
          <p:nvPr/>
        </p:nvGrpSpPr>
        <p:grpSpPr>
          <a:xfrm>
            <a:off x="82930" y="2123331"/>
            <a:ext cx="5442516" cy="3420072"/>
            <a:chOff x="82930" y="2123331"/>
            <a:chExt cx="5442516" cy="3420072"/>
          </a:xfrm>
        </p:grpSpPr>
        <p:sp>
          <p:nvSpPr>
            <p:cNvPr id="51" name="Family# field"/>
            <p:cNvSpPr txBox="1"/>
            <p:nvPr/>
          </p:nvSpPr>
          <p:spPr>
            <a:xfrm>
              <a:off x="82930" y="2123331"/>
              <a:ext cx="5442516" cy="1400383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AT00001A </a:t>
              </a:r>
              <a:endParaRPr lang="en-US" sz="1700" b="1" dirty="0" smtClean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                AT00001B</a:t>
              </a:r>
              <a:endParaRPr lang="en-US" sz="1700" b="1" dirty="0">
                <a:solidFill>
                  <a:schemeClr val="bg1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  TR00001C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        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   TR00001</a:t>
              </a:r>
              <a:r>
                <a:rPr lang="en-US" sz="1700" b="1" u="sng" dirty="0" smtClean="0">
                  <a:solidFill>
                    <a:schemeClr val="bg1"/>
                  </a:solidFill>
                  <a:latin typeface="Courier" pitchFamily="49" charset="0"/>
                </a:rPr>
                <a:t>D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53" name="Gray mask left"/>
            <p:cNvSpPr/>
            <p:nvPr/>
          </p:nvSpPr>
          <p:spPr bwMode="auto">
            <a:xfrm>
              <a:off x="4181666" y="2420888"/>
              <a:ext cx="933258" cy="1272617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4" name="Breakpoint name bullets"/>
            <p:cNvSpPr txBox="1"/>
            <p:nvPr/>
          </p:nvSpPr>
          <p:spPr>
            <a:xfrm>
              <a:off x="247000" y="3789077"/>
              <a:ext cx="245451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/>
                  </a:solidFill>
                </a:rPr>
                <a:t>Type: </a:t>
              </a:r>
              <a:r>
                <a:rPr lang="en-US" u="sng" dirty="0" smtClean="0">
                  <a:solidFill>
                    <a:schemeClr val="bg1"/>
                  </a:solidFill>
                </a:rPr>
                <a:t>AT</a:t>
              </a:r>
              <a:r>
                <a:rPr lang="en-US" dirty="0" smtClean="0">
                  <a:solidFill>
                    <a:schemeClr val="bg1"/>
                  </a:solidFill>
                </a:rPr>
                <a:t> or </a:t>
              </a:r>
              <a:r>
                <a:rPr lang="en-US" u="sng" dirty="0" err="1" smtClean="0">
                  <a:solidFill>
                    <a:schemeClr val="bg1"/>
                  </a:solidFill>
                </a:rPr>
                <a:t>TR</a:t>
              </a:r>
              <a:r>
                <a:rPr lang="en-US" dirty="0" err="1" smtClean="0">
                  <a:solidFill>
                    <a:schemeClr val="bg1"/>
                  </a:solidFill>
                </a:rPr>
                <a:t>ap</a:t>
              </a:r>
              <a:endParaRPr lang="en-US" dirty="0" smtClean="0">
                <a:solidFill>
                  <a:schemeClr val="bg1"/>
                </a:solidFill>
              </a:endParaRPr>
            </a:p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/>
                  </a:solidFill>
                </a:rPr>
                <a:t>Family#</a:t>
              </a:r>
            </a:p>
            <a:p>
              <a:pPr marL="285750" indent="-285750"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dirty="0" smtClean="0">
                  <a:solidFill>
                    <a:schemeClr val="bg1"/>
                  </a:solidFill>
                </a:rPr>
                <a:t>Uniqueness character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56" name="Arrow mask TR to Type"/>
            <p:cNvCxnSpPr/>
            <p:nvPr/>
          </p:nvCxnSpPr>
          <p:spPr bwMode="auto">
            <a:xfrm flipH="1">
              <a:off x="2267935" y="3429037"/>
              <a:ext cx="1908212" cy="684076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Arrow mask ### to Family#"/>
            <p:cNvCxnSpPr/>
            <p:nvPr/>
          </p:nvCxnSpPr>
          <p:spPr bwMode="auto">
            <a:xfrm flipH="1">
              <a:off x="1474259" y="3429037"/>
              <a:ext cx="3205944" cy="1237166"/>
            </a:xfrm>
            <a:prstGeom prst="straightConnector1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Arrow C to unique"/>
            <p:cNvCxnSpPr/>
            <p:nvPr/>
          </p:nvCxnSpPr>
          <p:spPr bwMode="auto">
            <a:xfrm flipH="1">
              <a:off x="2637322" y="3474720"/>
              <a:ext cx="2492943" cy="1722922"/>
            </a:xfrm>
            <a:prstGeom prst="straightConnector1">
              <a:avLst/>
            </a:prstGeom>
            <a:noFill/>
            <a:ln w="381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67" name="6th reveal (code snippet again)"/>
          <p:cNvGrpSpPr/>
          <p:nvPr/>
        </p:nvGrpSpPr>
        <p:grpSpPr>
          <a:xfrm>
            <a:off x="84644" y="2123231"/>
            <a:ext cx="8991564" cy="3069965"/>
            <a:chOff x="84644" y="2123231"/>
            <a:chExt cx="8991564" cy="3069965"/>
          </a:xfrm>
        </p:grpSpPr>
        <p:sp>
          <p:nvSpPr>
            <p:cNvPr id="65" name="Exploded code"/>
            <p:cNvSpPr txBox="1"/>
            <p:nvPr/>
          </p:nvSpPr>
          <p:spPr>
            <a:xfrm>
              <a:off x="84644" y="2123231"/>
              <a:ext cx="8991564" cy="192360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.+6E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001D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AT00001A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41D0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AT00001B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TR00001C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 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.+7C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 smtClean="0">
                  <a:solidFill>
                    <a:srgbClr val="FF0000"/>
                  </a:solidFill>
                  <a:latin typeface="Courier" pitchFamily="49" charset="0"/>
                </a:rPr>
                <a:t>0010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1700" b="1" dirty="0" smtClean="0">
                  <a:solidFill>
                    <a:schemeClr val="bg1"/>
                  </a:solidFill>
                  <a:latin typeface="Courier" pitchFamily="49" charset="0"/>
                </a:rPr>
                <a:t>TR00001D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17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17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17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1700" b="1" dirty="0">
                  <a:solidFill>
                    <a:srgbClr val="00B0F0"/>
                  </a:solidFill>
                  <a:latin typeface="Courier" pitchFamily="49" charset="0"/>
                </a:rPr>
                <a:t>X'048'(,R13</a:t>
              </a:r>
              <a:r>
                <a:rPr lang="en-US" sz="17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1700" b="1" dirty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cxnSp>
          <p:nvCxnSpPr>
            <p:cNvPr id="66" name="Arrow mask C to unique"/>
            <p:cNvCxnSpPr/>
            <p:nvPr/>
          </p:nvCxnSpPr>
          <p:spPr bwMode="auto">
            <a:xfrm flipH="1">
              <a:off x="2643024" y="3470274"/>
              <a:ext cx="2492943" cy="1722922"/>
            </a:xfrm>
            <a:prstGeom prst="straightConnector1">
              <a:avLst/>
            </a:prstGeom>
            <a:noFill/>
            <a:ln w="603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8" name="Title: Permanent and Transient Traps"/>
          <p:cNvSpPr txBox="1"/>
          <p:nvPr/>
        </p:nvSpPr>
        <p:spPr>
          <a:xfrm>
            <a:off x="1395867" y="1088740"/>
            <a:ext cx="647305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Permanent and Transient Traps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00079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nitial display"/>
          <p:cNvGrpSpPr/>
          <p:nvPr/>
        </p:nvGrpSpPr>
        <p:grpSpPr>
          <a:xfrm>
            <a:off x="24360" y="1088740"/>
            <a:ext cx="9076524" cy="5208391"/>
            <a:chOff x="24360" y="1088740"/>
            <a:chExt cx="9076524" cy="5208391"/>
          </a:xfrm>
        </p:grpSpPr>
        <p:sp>
          <p:nvSpPr>
            <p:cNvPr id="12" name="Mapped object display"/>
            <p:cNvSpPr txBox="1"/>
            <p:nvPr/>
          </p:nvSpPr>
          <p:spPr>
            <a:xfrm>
              <a:off x="24360" y="1772816"/>
              <a:ext cx="9076524" cy="452431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TCB#5 RB#1 -------------------------------------------------XDC-CDF ISPF INTERFACE --------------------------------------------- </a:t>
              </a:r>
            </a:p>
            <a:p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XDC ===&gt; </a:t>
              </a:r>
              <a:endParaRPr lang="en-US" sz="900" b="1" dirty="0" smtClean="0">
                <a:solidFill>
                  <a:schemeClr val="bg1"/>
                </a:solidFill>
                <a:latin typeface="Courier" pitchFamily="49" charset="0"/>
              </a:endParaRPr>
            </a:p>
            <a:p>
              <a:endParaRPr lang="en-US" sz="900" b="1" dirty="0">
                <a:solidFill>
                  <a:srgbClr val="FFFF00"/>
                </a:solidFill>
                <a:latin typeface="Courier" pitchFamily="49" charset="0"/>
              </a:endParaRP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00000000_0000DF80 8f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(A.S.XDCDEMO) --- XDCSYMED.DBCSYMED+0, @R15+0, XDCSYMED+0, PRIVATE+BF80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                  &gt;ENTRY    EQU     * DBCSYMED @CDP @R15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.+0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 F06E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&gt;XDCSYMED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B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X'06E'(,R15) (.E0131ZID)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.+4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69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105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   *.*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.+5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E0131MID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C5D5E3D9 E840                                                             *ENTRY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 .+B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F1F061F1 F261F1F1 40                                                      *10/12/11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F0F74BF5 F8406040                                                         *07.58 -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.+1C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A961E7C4 C36B40C3 D6D7E8D9 C9C7C8E3  404DC35D 40C3D6D3 C5E2D6C6 E340D7C1  *z/XDC, COPYRIGHT (C) COLESOFT PA*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.+3C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D9E3D5C5 D9E26B40 C9D5C34B 406040F2  F0F0F360 F2F0F1F1 4B40C1D3 D340D9C9  *RTNERS, INC. - 2003-2011. ALL RI*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.+5C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C7C8E3E2 40D9C5E2 C5D9E5C5 C47A4040  40                                   *GHTS RESERVED: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.+6D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     *.*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.+6E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90EC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D00C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E0131ZID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R14,R12,X'00C'(R13)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.+72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 smtClean="0">
                  <a:solidFill>
                    <a:srgbClr val="FF0000"/>
                  </a:solidFill>
                  <a:latin typeface="Courier" pitchFamily="49" charset="0"/>
                </a:rPr>
                <a:t>001D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               AT00001A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LR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R1,R13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F088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AT00001B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R13,X'088'(,R15)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 smtClean="0">
                  <a:solidFill>
                    <a:srgbClr val="FF0000"/>
                  </a:solidFill>
                  <a:latin typeface="Courier" pitchFamily="49" charset="0"/>
                </a:rPr>
                <a:t>00D0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1008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TR00001C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R13,X'008'(,R1)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.+7C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 smtClean="0">
                  <a:solidFill>
                    <a:srgbClr val="FF0000"/>
                  </a:solidFill>
                  <a:latin typeface="Courier" pitchFamily="49" charset="0"/>
                </a:rPr>
                <a:t>0010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D004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 smtClean="0">
                  <a:solidFill>
                    <a:schemeClr val="bg1"/>
                  </a:solidFill>
                  <a:latin typeface="Courier" pitchFamily="49" charset="0"/>
                </a:rPr>
                <a:t>TR00001D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ST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R1,X'004'(,R13)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5810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1018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R1,X'018'(,R1)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.+84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D048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X'048'(,R13)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.+88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SYMEDRSA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.+A8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00000000 00000000  00000000 00000000 00000000 00000000  *................................*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.+C8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00000000 00000000                                                         *........*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47F0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D06C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E0131END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X'06C'(,R13)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.+D4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@EXLST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0000E068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.EXLST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                                                   *..\.*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OLDIO    EQU     *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56E0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D068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XAMODE31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O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R14,X'068'(,R13)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.+DC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0B0E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BSM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0,R14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.+DE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41E0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E000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ODCBX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LA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R14,X'000'(,R14)</a:t>
              </a: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.+E2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58F0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F00E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L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R15,X'00E'(,R15</a:t>
              </a:r>
              <a:r>
                <a:rPr lang="en-US" sz="900" b="1" dirty="0" smtClean="0">
                  <a:solidFill>
                    <a:srgbClr val="00B0F0"/>
                  </a:solidFill>
                  <a:latin typeface="Courier" pitchFamily="49" charset="0"/>
                </a:rPr>
                <a:t>)</a:t>
              </a:r>
              <a:endParaRPr lang="en-US" sz="900" b="1" dirty="0">
                <a:solidFill>
                  <a:srgbClr val="00B0F0"/>
                </a:solidFill>
                <a:latin typeface="Courier" pitchFamily="49" charset="0"/>
              </a:endParaRPr>
            </a:p>
            <a:p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_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      .+E6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</a:t>
              </a:r>
              <a:r>
                <a:rPr lang="en-US" sz="900" b="1" dirty="0">
                  <a:solidFill>
                    <a:srgbClr val="FFFF00"/>
                  </a:solidFill>
                  <a:latin typeface="Courier" pitchFamily="49" charset="0"/>
                </a:rPr>
                <a:t>0B0F     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              </a:t>
              </a:r>
              <a:r>
                <a:rPr lang="en-US" sz="900" b="1" dirty="0">
                  <a:solidFill>
                    <a:srgbClr val="FF0000"/>
                  </a:solidFill>
                  <a:latin typeface="Courier" pitchFamily="49" charset="0"/>
                </a:rPr>
                <a:t>BSM</a:t>
              </a:r>
              <a:r>
                <a:rPr lang="en-US" sz="900" b="1" dirty="0">
                  <a:solidFill>
                    <a:schemeClr val="bg1"/>
                  </a:solidFill>
                  <a:latin typeface="Courier" pitchFamily="49" charset="0"/>
                </a:rPr>
                <a:t>     </a:t>
              </a:r>
              <a:r>
                <a:rPr lang="en-US" sz="900" b="1" dirty="0">
                  <a:solidFill>
                    <a:srgbClr val="00B0F0"/>
                  </a:solidFill>
                  <a:latin typeface="Courier" pitchFamily="49" charset="0"/>
                </a:rPr>
                <a:t>0,R15</a:t>
              </a:r>
              <a:endParaRPr lang="en-US" sz="900" b="1" dirty="0" smtClean="0">
                <a:solidFill>
                  <a:srgbClr val="00B0F0"/>
                </a:solidFill>
                <a:latin typeface="Courier" pitchFamily="49" charset="0"/>
              </a:endParaRPr>
            </a:p>
          </p:txBody>
        </p:sp>
        <p:sp>
          <p:nvSpPr>
            <p:cNvPr id="13" name="Title: Permanent and Transient Traps"/>
            <p:cNvSpPr txBox="1"/>
            <p:nvPr/>
          </p:nvSpPr>
          <p:spPr>
            <a:xfrm>
              <a:off x="1395860" y="1088740"/>
              <a:ext cx="6473055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b="1" dirty="0"/>
                <a:t>Permanent and Transient Traps</a:t>
              </a:r>
            </a:p>
          </p:txBody>
        </p:sp>
      </p:grpSp>
      <p:sp>
        <p:nvSpPr>
          <p:cNvPr id="16" name="1st reveal #1 (GO command)"/>
          <p:cNvSpPr txBox="1"/>
          <p:nvPr/>
        </p:nvSpPr>
        <p:spPr>
          <a:xfrm>
            <a:off x="24360" y="1773575"/>
            <a:ext cx="9076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--------------------------------------------- </a:t>
            </a:r>
          </a:p>
          <a:p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00" b="1" dirty="0" smtClean="0">
                <a:solidFill>
                  <a:srgbClr val="FFFF00"/>
                </a:solidFill>
                <a:latin typeface="Courier" pitchFamily="49" charset="0"/>
              </a:rPr>
              <a:t>GO</a:t>
            </a:r>
            <a:endParaRPr lang="pt-BR" sz="900" b="1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6" name="1st reveal #2 (Circle GO)"/>
          <p:cNvSpPr/>
          <p:nvPr/>
        </p:nvSpPr>
        <p:spPr bwMode="auto">
          <a:xfrm>
            <a:off x="679758" y="1913022"/>
            <a:ext cx="244167" cy="226075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9" name="2nd reveal #2 (Circle &gt;)"/>
          <p:cNvSpPr/>
          <p:nvPr/>
        </p:nvSpPr>
        <p:spPr bwMode="auto">
          <a:xfrm>
            <a:off x="2106775" y="2296994"/>
            <a:ext cx="180020" cy="375922"/>
          </a:xfrm>
          <a:prstGeom prst="ellipse">
            <a:avLst/>
          </a:prstGeom>
          <a:noFill/>
          <a:ln w="63500">
            <a:solidFill>
              <a:srgbClr val="00B0F0">
                <a:alpha val="6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0" name="3rd reveal #2 (Circle b)"/>
          <p:cNvSpPr/>
          <p:nvPr/>
        </p:nvSpPr>
        <p:spPr bwMode="auto">
          <a:xfrm>
            <a:off x="2758465" y="2458271"/>
            <a:ext cx="244167" cy="226075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7" name="4th reveal (GO has happened)"/>
          <p:cNvSpPr txBox="1"/>
          <p:nvPr/>
        </p:nvSpPr>
        <p:spPr>
          <a:xfrm>
            <a:off x="24066" y="1772816"/>
            <a:ext cx="9076524" cy="452431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--------------------------------------------- </a:t>
            </a:r>
          </a:p>
          <a:p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AT - LR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00000000_0000DF80 8f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(A.S.XDCDEMO) --- XDCSYMED.DBCSYMED+0, @R15+0, XDCSYMED+0, PRIVATE+BF80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.+0                    ENTRY    EQU     * DBCSYMED @R15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.+0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F06E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XDCSYMED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B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X'06E'(,R15)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.+4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69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105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.+5 E0131MID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C5D5E3D9 E840                                                             *ENTRY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 .+B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F1F061F1 F261F1F1 40                                                      *10/12/11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.+14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F0F74BF5 F8406040                                                         *07.58 -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.+1C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A961E7C4 C36B40C3 D6D7E8D9 C9C7C8E3  404DC35D 40C3D6D3 C5E2D6C6 E340D7C1  *z/XDC, COPYRIGHT (C) COLESOFT PA*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.+3C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D9E3D5C5 D9E26B40 C9D5C34B 406040F2  F0F0F360 F2F0F1F1 4B40C1D3 D340D9C9  *RTNERS, INC. - 2003-2011. ALL RI*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.+5C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C7C8E3E2 40D9C5E2 C5D9E5C5 C47A4040  40                                   *GHTS RESERVED:  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.+6D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*.*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.+6E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STM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&gt;AT00001A EQU    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001D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&gt;@CDP    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LR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R1,R13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.+74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9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900" b="1" dirty="0" smtClean="0">
                <a:solidFill>
                  <a:schemeClr val="bg1"/>
                </a:solidFill>
                <a:latin typeface="Courier" pitchFamily="49" charset="0"/>
              </a:rPr>
              <a:t>AT00001B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LA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.+78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50D0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ST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.+7C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5010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ST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L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B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X'048'(,R13)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.+88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SYMEDRSA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00000000 00000000 00000000 00000000  00000000 00000000 00000000 00000000  *................................*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.+A8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00000000 00000000 00000000 00000000  00000000 00000000 00000000 00000000  *................................*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.+C8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00000000 00000000                                                         *........*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.+D0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D06C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E0131END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B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X'06C'(,R13)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.+D4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@EXLST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0000E068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.EXLST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*..\.*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.+D8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OLDIO    EQU     *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.+D8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56E0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D068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XAMODE31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O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R14,X'068'(,R13)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.+DC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0B0E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BSM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0,R14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.+DE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41E0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E000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ODCBX  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R14,X'000'(,R14</a:t>
            </a:r>
            <a:r>
              <a:rPr lang="en-US" sz="9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      .+E2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58F0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00" b="1" dirty="0">
                <a:solidFill>
                  <a:srgbClr val="FFFF00"/>
                </a:solidFill>
                <a:latin typeface="Courier" pitchFamily="49" charset="0"/>
              </a:rPr>
              <a:t>F00E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9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900" b="1" dirty="0">
                <a:solidFill>
                  <a:srgbClr val="00B0F0"/>
                </a:solidFill>
                <a:latin typeface="Courier" pitchFamily="49" charset="0"/>
              </a:rPr>
              <a:t>R15,X'00E'(,R15)</a:t>
            </a:r>
          </a:p>
        </p:txBody>
      </p:sp>
      <p:sp>
        <p:nvSpPr>
          <p:cNvPr id="18" name="5th reveal (Circle empty air)"/>
          <p:cNvSpPr/>
          <p:nvPr/>
        </p:nvSpPr>
        <p:spPr bwMode="auto">
          <a:xfrm>
            <a:off x="1816445" y="4293096"/>
            <a:ext cx="1062118" cy="288032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0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 animBg="1"/>
      <p:bldP spid="19" grpId="0" animBg="1"/>
      <p:bldP spid="20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nitial display (Black mask)"/>
          <p:cNvSpPr/>
          <p:nvPr/>
        </p:nvSpPr>
        <p:spPr bwMode="auto">
          <a:xfrm>
            <a:off x="26265" y="1775480"/>
            <a:ext cx="9076524" cy="452431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4" name="Initial reveal (Code snippet with breakpoints)"/>
          <p:cNvSpPr txBox="1"/>
          <p:nvPr/>
        </p:nvSpPr>
        <p:spPr>
          <a:xfrm>
            <a:off x="82739" y="2123331"/>
            <a:ext cx="8991564" cy="192360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.+6E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AT00001A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LR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R1,R13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AT00001B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TR00001C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TR00001D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B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X'048'(,R13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7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" name="2nd reveal (family# box)"/>
          <p:cNvSpPr/>
          <p:nvPr/>
        </p:nvSpPr>
        <p:spPr bwMode="auto">
          <a:xfrm>
            <a:off x="4446271" y="2415173"/>
            <a:ext cx="697230" cy="1044987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" name="3rd reveal (family rule)"/>
          <p:cNvSpPr txBox="1"/>
          <p:nvPr/>
        </p:nvSpPr>
        <p:spPr>
          <a:xfrm>
            <a:off x="4139952" y="4617132"/>
            <a:ext cx="4356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</a:rPr>
              <a:t>When any breakpoint is reached by execution, all transient members of that family are automatically removed.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42" name="4th reveal (AT reached by execution)"/>
          <p:cNvSpPr txBox="1"/>
          <p:nvPr/>
        </p:nvSpPr>
        <p:spPr>
          <a:xfrm>
            <a:off x="82739" y="2123331"/>
            <a:ext cx="8991564" cy="192360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.+6E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&gt;AT00001A </a:t>
            </a:r>
            <a:r>
              <a:rPr lang="en-US" sz="1700" b="1" dirty="0" smtClean="0">
                <a:solidFill>
                  <a:srgbClr val="FFFF00"/>
                </a:solidFill>
                <a:latin typeface="Courier" pitchFamily="49" charset="0"/>
              </a:rPr>
              <a:t>LR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R1,R13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AT00001B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TR00001C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TR00001D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B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X'048'(,R13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7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40" name="5th reveal (Transients disappear)"/>
          <p:cNvSpPr txBox="1"/>
          <p:nvPr/>
        </p:nvSpPr>
        <p:spPr>
          <a:xfrm>
            <a:off x="82739" y="2123331"/>
            <a:ext cx="8991564" cy="192360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.+6E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E0131ZID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R14,R12,X'00C'(R13)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.+72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001D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&gt;AT00001A </a:t>
            </a:r>
            <a:r>
              <a:rPr lang="en-US" sz="1700" b="1" dirty="0" smtClean="0">
                <a:solidFill>
                  <a:srgbClr val="FFFF00"/>
                </a:solidFill>
                <a:latin typeface="Courier" pitchFamily="49" charset="0"/>
              </a:rPr>
              <a:t>LR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R1,R13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00D0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F088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AT00001B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LA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R13,X'088'(,R15)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50D0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1008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R13,X'008'(,R1)</a:t>
            </a:r>
          </a:p>
          <a:p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 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.+7C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 smtClean="0">
                <a:solidFill>
                  <a:srgbClr val="FF0000"/>
                </a:solidFill>
                <a:latin typeface="Courier" pitchFamily="49" charset="0"/>
              </a:rPr>
              <a:t>5010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D004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700" b="1" dirty="0" smtClean="0">
                <a:solidFill>
                  <a:schemeClr val="bg1"/>
                </a:solidFill>
                <a:latin typeface="Courier" pitchFamily="49" charset="0"/>
              </a:rPr>
              <a:t>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ST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R1,X'004'(,R13)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5810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1018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L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R1,X'018'(,R1)</a:t>
            </a:r>
          </a:p>
          <a:p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      .+84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700" b="1" dirty="0">
                <a:solidFill>
                  <a:srgbClr val="FFFF00"/>
                </a:solidFill>
                <a:latin typeface="Courier" pitchFamily="49" charset="0"/>
              </a:rPr>
              <a:t>D048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              </a:t>
            </a:r>
            <a:r>
              <a:rPr lang="en-US" sz="1700" b="1" dirty="0">
                <a:solidFill>
                  <a:srgbClr val="FF0000"/>
                </a:solidFill>
                <a:latin typeface="Courier" pitchFamily="49" charset="0"/>
              </a:rPr>
              <a:t>B  </a:t>
            </a:r>
            <a:r>
              <a:rPr lang="en-US" sz="17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700" b="1" dirty="0">
                <a:solidFill>
                  <a:srgbClr val="00B0F0"/>
                </a:solidFill>
                <a:latin typeface="Courier" pitchFamily="49" charset="0"/>
              </a:rPr>
              <a:t>X'048'(,R13</a:t>
            </a:r>
            <a:r>
              <a:rPr lang="en-US" sz="17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7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2" name="Title: Breakpoint Families"/>
          <p:cNvSpPr txBox="1"/>
          <p:nvPr/>
        </p:nvSpPr>
        <p:spPr>
          <a:xfrm>
            <a:off x="2537265" y="1088740"/>
            <a:ext cx="419025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Breakpoint Families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625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" grpId="0" animBg="1"/>
      <p:bldP spid="3" grpId="0"/>
      <p:bldP spid="42" grpId="0" animBg="1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itial display (JAS to MSGSEND)"/>
          <p:cNvSpPr txBox="1"/>
          <p:nvPr/>
        </p:nvSpPr>
        <p:spPr>
          <a:xfrm>
            <a:off x="209267" y="1927862"/>
            <a:ext cx="8725466" cy="30162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</a:t>
            </a:r>
          </a:p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00000000_12401014 8f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XDCADATA.XDCADATA+5D4, @R14+28, XDCADATA+5D4,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XPRIVATE+1014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AFPRINTZ DS    0H                                             01/13 Z20 22270000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Common First Call Processing -- Issue Hello World         * 01/13 Z20 22430000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messages.                                                 * 01/13 Z20 22440000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03F7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R1,MTITLE#          TOKEN'TITLE LINE           01/13 Z20 22480000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R14,MSGSEND         SEND IT                    02/13 Z20 22500000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&gt;@CDP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R14,*+X'1932'  (.MSGSEND)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.+5DC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AFTENV,AFTEATTN     +0 ATTN RECEIVED, REMEMBER 01/13 Z20 22510000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.+5E0                    ******** FALL  THRU                +4 PROCEED                 01/13 Z20 22520000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.+5E0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03EB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R1,MBLANK#          TOKEN'BLANK LINE           01/13 Z20 22550000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0C93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R14,MSGSEND         SEND IT                    02/13 Z20 22560000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AFTENV,AFTEATTN     +0 ATTN RECEIVED, REMEMBER 01/13 Z20 22580000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.+5EC                    ******** FALL  THRU                +4 PROCEED                 01/13 Z20 22590000</a:t>
            </a:r>
          </a:p>
          <a:p>
            <a:endParaRPr lang="en-US" sz="10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5" name="1st reveal (JAS circle)"/>
          <p:cNvSpPr/>
          <p:nvPr/>
        </p:nvSpPr>
        <p:spPr bwMode="auto">
          <a:xfrm>
            <a:off x="3147060" y="3449302"/>
            <a:ext cx="1668780" cy="245061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" name="2nd reveal #1 (JAS circle wipe)"/>
          <p:cNvSpPr txBox="1"/>
          <p:nvPr/>
        </p:nvSpPr>
        <p:spPr>
          <a:xfrm>
            <a:off x="209801" y="1926863"/>
            <a:ext cx="8725466" cy="30162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</a:t>
            </a:r>
          </a:p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00000000_12401014 8f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XDCADATA.XDCADATA+5D4, @R14+28, XDCADATA+5D4,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XPRIVATE+1014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AFPRINTZ DS    0H                                             01/13 Z20 22270000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Common First Call Processing -- Issue Hello World         * 01/13 Z20 22430000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messages.                                                 * 01/13 Z20 22440000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03F7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R1,MTITLE#          TOKEN'TITLE LINE           01/13 Z20 22480000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R14,MSGSEND         SEND IT                    02/13 Z20 22500000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&gt;@CDP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R14,*+X'1932'  (.MSGSEND)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.+5DC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AFTENV,AFTEATTN     +0 ATTN RECEIVED, REMEMBER 01/13 Z20 22510000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.+5E0                    ******** FALL  THRU                +4 PROCEED                 01/13 Z20 22520000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.+5E0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03EB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R1,MBLANK#          TOKEN'BLANK LINE           01/13 Z20 22550000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0C93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R14,MSGSEND         SEND IT                    02/13 Z20 22560000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AFTENV,AFTEATTN     +0 ATTN RECEIVED, REMEMBER 01/13 Z20 22580000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.+5EC                    ******** FALL  THRU                +4 PROCEED                 01/13 Z20 22590000</a:t>
            </a:r>
          </a:p>
          <a:p>
            <a:endParaRPr lang="en-US" sz="10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6" name="2nd reveal #2 (Vector return box)"/>
          <p:cNvSpPr/>
          <p:nvPr/>
        </p:nvSpPr>
        <p:spPr bwMode="auto">
          <a:xfrm>
            <a:off x="5220072" y="3789040"/>
            <a:ext cx="2124236" cy="324036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2" name="Title: Breakpoint Families"/>
          <p:cNvSpPr txBox="1"/>
          <p:nvPr/>
        </p:nvSpPr>
        <p:spPr>
          <a:xfrm>
            <a:off x="2537265" y="1088740"/>
            <a:ext cx="419025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Breakpoint Families</a:t>
            </a:r>
            <a:endParaRPr lang="en-US" sz="3600" b="1" dirty="0"/>
          </a:p>
        </p:txBody>
      </p:sp>
      <p:sp>
        <p:nvSpPr>
          <p:cNvPr id="14" name="3rd reveal #1 (Shortcut T's)"/>
          <p:cNvSpPr txBox="1"/>
          <p:nvPr/>
        </p:nvSpPr>
        <p:spPr>
          <a:xfrm>
            <a:off x="209801" y="1928262"/>
            <a:ext cx="8725466" cy="30162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</a:t>
            </a:r>
          </a:p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00000000_12401014 8f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XDCADATA.XDCADATA+5D4, @R14+28, XDCADATA+5D4,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XPRIVATE+1014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AFPRINTZ DS    0H                                             01/13 Z20 22270000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Common First Call Processing -- Issue Hello World         * 01/13 Z20 22430000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messages.                                                 * 01/13 Z20 22440000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03F7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R1,MTITLE#          TOKEN'TITLE LINE           01/13 Z20 22480000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R14,MSGSEND         SEND IT                    02/13 Z20 22500000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&gt;@CDP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R14,*+X'1932'  (.MSGSEND)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T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.+5DC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AFTENV,AFTEATTN     +0 ATTN RECEIVED, REMEMBER 01/13 Z20 22510000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.+5E0                    ******** FALL  THRU                +4 PROCEED                 01/13 Z20 22520000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T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.+5E0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03EB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R1,MBLANK#          TOKEN'BLANK LINE           01/13 Z20 22550000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0C93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R14,MSGSEND         SEND IT                    02/13 Z20 22560000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AFTENV,AFTEATTN     +0 ATTN RECEIVED, REMEMBER 01/13 Z20 22580000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.+5EC                    ******** FALL  THRU                +4 PROCEED                 01/13 Z20 22590000</a:t>
            </a:r>
          </a:p>
          <a:p>
            <a:endParaRPr lang="en-US" sz="10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16" name="3rd reveal #2 (T circle)"/>
          <p:cNvSpPr/>
          <p:nvPr/>
        </p:nvSpPr>
        <p:spPr bwMode="auto">
          <a:xfrm>
            <a:off x="243840" y="3779520"/>
            <a:ext cx="198120" cy="191445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7" name="3rd reveal #3 (T circle)"/>
          <p:cNvSpPr/>
          <p:nvPr/>
        </p:nvSpPr>
        <p:spPr bwMode="auto">
          <a:xfrm>
            <a:off x="245745" y="4086225"/>
            <a:ext cx="198120" cy="191445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8" name="4th reveal #1 (Wipe the T's)"/>
          <p:cNvSpPr txBox="1"/>
          <p:nvPr/>
        </p:nvSpPr>
        <p:spPr>
          <a:xfrm>
            <a:off x="209610" y="1928262"/>
            <a:ext cx="8725466" cy="30162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</a:t>
            </a:r>
          </a:p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===&gt;</a:t>
            </a:r>
            <a:endParaRPr lang="en-US" sz="100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00000000_12401014 8f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XDCADATA.XDCADATA+5D4, @R14+28, XDCADATA+5D4,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XPRIVATE+1014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AFPRINTZ DS    0H                                             01/13 Z20 22270000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Common First Call Processing -- Issue Hello World         * 01/13 Z20 22430000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messages.                                                 * 01/13 Z20 22440000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03F7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R1,MTITLE#          TOKEN'TITLE LINE           01/13 Z20 22480000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R14,MSGSEND         SEND IT                    02/13 Z20 22500000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&gt;@CDP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R14,*+X'1932'  (.MSGSEND)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.+5DC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TR00002B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OI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AFTENV,AFTEATTN     +0 ATTN RECEIVED, REMEMBER 01/13 Z20 22510000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.+5E0                    ******** FALL  THRU                +4 PROCEED                 01/13 Z20 22520000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.+5E0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0018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03EB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TR00002C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R1,MBLANK#          TOKEN'BLANK LINE           01/13 Z20 22550000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0C93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R14,MSGSEND         SEND IT                    02/13 Z20 22560000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AFTENV,AFTEATTN     +0 ATTN RECEIVED, REMEMBER 01/13 Z20 22580000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.+5EC                    ******** FALL  THRU                +4 PROCEED                 01/13 Z20 22590000</a:t>
            </a:r>
          </a:p>
          <a:p>
            <a:endParaRPr lang="en-US" sz="10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7" name="4th reveal #2 (boxed trap names)"/>
          <p:cNvSpPr/>
          <p:nvPr/>
        </p:nvSpPr>
        <p:spPr bwMode="auto">
          <a:xfrm>
            <a:off x="2634615" y="3789040"/>
            <a:ext cx="677245" cy="488630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1" name="4th reveal #3 (boxed 00s)"/>
          <p:cNvSpPr/>
          <p:nvPr/>
        </p:nvSpPr>
        <p:spPr bwMode="auto">
          <a:xfrm>
            <a:off x="1187625" y="3789040"/>
            <a:ext cx="216024" cy="488630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2" name="5th reveal #1 (Throw in the GO)"/>
          <p:cNvSpPr txBox="1"/>
          <p:nvPr/>
        </p:nvSpPr>
        <p:spPr>
          <a:xfrm>
            <a:off x="208733" y="1926863"/>
            <a:ext cx="8725466" cy="30162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</a:t>
            </a:r>
          </a:p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000" b="1" dirty="0" smtClean="0">
                <a:solidFill>
                  <a:srgbClr val="FFFF00"/>
                </a:solidFill>
                <a:latin typeface="Courier" pitchFamily="49" charset="0"/>
              </a:rPr>
              <a:t>GO</a:t>
            </a:r>
            <a:endParaRPr lang="en-US" sz="10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00000000_12401014 8f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XDCADATA.XDCADATA+5D4, @R14+28, XDCADATA+5D4,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XPRIVATE+1014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AFPRINTZ DS    0H                                             01/13 Z20 22270000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Common First Call Processing -- Issue Hello World         * 01/13 Z20 22430000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messages.                                                 * 01/13 Z20 22440000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03F7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R1,MTITLE#          TOKEN'TITLE LINE           01/13 Z20 22480000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R14,MSGSEND         SEND IT                    02/13 Z20 22500000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.+5D8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&gt;@CDP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R14,*+X'1932'  (.MSGSEND)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.+5DC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TR00002B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OI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AFTENV,AFTEATTN     +0 ATTN RECEIVED, REMEMBER 01/13 Z20 22510000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.+5E0                    ******** FALL  THRU                +4 PROCEED                 01/13 Z20 22520000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.+5E0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0018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03EB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TR00002C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R1,MBLANK#          TOKEN'BLANK LINE           01/13 Z20 22550000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0C93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R14,MSGSEND         SEND IT                    02/13 Z20 22560000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AFTENV,AFTEATTN     +0 ATTN RECEIVED, REMEMBER 01/13 Z20 22580000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.+5EC                    ******** FALL  THRU                +4 PROCEED                 01/13 Z20 22590000</a:t>
            </a:r>
          </a:p>
          <a:p>
            <a:endParaRPr lang="en-US" sz="10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3" name="5th reveal #2 (GO circle)"/>
          <p:cNvSpPr/>
          <p:nvPr/>
        </p:nvSpPr>
        <p:spPr bwMode="auto">
          <a:xfrm>
            <a:off x="949499" y="2085230"/>
            <a:ext cx="234315" cy="226421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4" name="6th reveal (Went and returned)"/>
          <p:cNvSpPr txBox="1"/>
          <p:nvPr/>
        </p:nvSpPr>
        <p:spPr>
          <a:xfrm>
            <a:off x="209801" y="1928262"/>
            <a:ext cx="8725466" cy="30162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</a:t>
            </a:r>
          </a:p>
          <a:p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endParaRPr lang="en-US" sz="10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00000000_12401014 8f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XDCADATA.XDCADATA+5D4, @R14+28, XDCADATA+5D4,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XPRIVATE+1014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AFPRINTZ DS    0H                                             01/13 Z20 22270000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22420000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Common First Call Processing -- Issue Hello World         * 01/13 Z20 22430000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 messages.                                                 * 01/13 Z20 22440000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                   ************************************************************* 01/13 Z20 22460000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.+5D4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A718 03F7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R1,MTITLE#          TOKEN'TITLE LINE           01/13 Z20 22480000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.+5D8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0C99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R14,MSGSEND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    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SEND IT                    02/13 Z20 22500000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.+5DC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OI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AFTENV,AFTEATTN     +0 ATTN RECEIVED, REMEMBER 01/13 Z20 22510000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.+5E0           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&gt;********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FALL  THRU                +4 PROCEED                 01/13 Z20 22520000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.+5E0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A718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03EB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   </a:t>
            </a:r>
            <a:r>
              <a:rPr lang="en-US" sz="1000" b="1" dirty="0" smtClean="0">
                <a:solidFill>
                  <a:schemeClr val="bg1"/>
                </a:solidFill>
                <a:latin typeface="Courier" pitchFamily="49" charset="0"/>
              </a:rPr>
              <a:t>&gt;        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FF00"/>
                </a:solidFill>
                <a:latin typeface="Courier" pitchFamily="49" charset="0"/>
              </a:rPr>
              <a:t>LHI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1000" b="1" dirty="0">
                <a:solidFill>
                  <a:schemeClr val="bg1"/>
                </a:solidFill>
                <a:latin typeface="Courier" pitchFamily="49" charset="0"/>
              </a:rPr>
              <a:t>R1,MBLANK#          TOKEN'BLANK LINE           01/13 Z20 22550000</a:t>
            </a:r>
          </a:p>
          <a:p>
            <a:r>
              <a:rPr lang="pt-BR" sz="10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pt-BR" sz="1000" b="1" dirty="0">
                <a:solidFill>
                  <a:schemeClr val="bg1"/>
                </a:solidFill>
                <a:latin typeface="Courier" pitchFamily="49" charset="0"/>
              </a:rPr>
              <a:t>.+5E0</a:t>
            </a:r>
            <a:r>
              <a:rPr lang="pt-BR" sz="1000" b="1" dirty="0">
                <a:solidFill>
                  <a:srgbClr val="FF0000"/>
                </a:solidFill>
                <a:latin typeface="Courier" pitchFamily="49" charset="0"/>
              </a:rPr>
              <a:t> A718 03EB         </a:t>
            </a:r>
            <a:r>
              <a:rPr lang="pt-BR" sz="1000" b="1" dirty="0">
                <a:solidFill>
                  <a:schemeClr val="bg1"/>
                </a:solidFill>
                <a:latin typeface="Courier" pitchFamily="49" charset="0"/>
              </a:rPr>
              <a:t>&gt;@CDP</a:t>
            </a:r>
            <a:r>
              <a:rPr lang="pt-BR" sz="1000" b="1" dirty="0">
                <a:solidFill>
                  <a:srgbClr val="FF0000"/>
                </a:solidFill>
                <a:latin typeface="Courier" pitchFamily="49" charset="0"/>
              </a:rPr>
              <a:t>     </a:t>
            </a:r>
            <a:r>
              <a:rPr lang="pt-BR" sz="1000" b="1" dirty="0">
                <a:solidFill>
                  <a:srgbClr val="FFFF00"/>
                </a:solidFill>
                <a:latin typeface="Courier" pitchFamily="49" charset="0"/>
              </a:rPr>
              <a:t>LHI</a:t>
            </a:r>
            <a:r>
              <a:rPr lang="pt-BR" sz="1000" b="1" dirty="0">
                <a:solidFill>
                  <a:srgbClr val="FF0000"/>
                </a:solidFill>
                <a:latin typeface="Courier" pitchFamily="49" charset="0"/>
              </a:rPr>
              <a:t>   </a:t>
            </a:r>
            <a:r>
              <a:rPr lang="pt-BR" sz="1000" b="1" dirty="0">
                <a:solidFill>
                  <a:schemeClr val="bg1"/>
                </a:solidFill>
                <a:latin typeface="Courier" pitchFamily="49" charset="0"/>
              </a:rPr>
              <a:t>  R1,X'03EB' (1003)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.+5E4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 smtClean="0">
                <a:solidFill>
                  <a:srgbClr val="FFFF00"/>
                </a:solidFill>
                <a:latin typeface="Courier" pitchFamily="49" charset="0"/>
              </a:rPr>
              <a:t>0C93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R14,MSGSEND         SEND IT                    02/13 Z20 22560000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.+5E8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9610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000" b="1" dirty="0">
                <a:solidFill>
                  <a:srgbClr val="FFFF00"/>
                </a:solidFill>
                <a:latin typeface="Courier" pitchFamily="49" charset="0"/>
              </a:rPr>
              <a:t>D2FB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OI 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AFTENV,AFTEATTN     +0 ATTN RECEIVED, REMEMBER 01/13 Z20 22580000</a:t>
            </a:r>
          </a:p>
          <a:p>
            <a:r>
              <a:rPr lang="en-US" sz="10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000" b="1" dirty="0">
                <a:solidFill>
                  <a:srgbClr val="00B0F0"/>
                </a:solidFill>
                <a:latin typeface="Courier" pitchFamily="49" charset="0"/>
              </a:rPr>
              <a:t>     .+5EC                    ******** FALL  THRU                +4 PROCEED                 01/13 Z20 22590000</a:t>
            </a:r>
          </a:p>
          <a:p>
            <a:endParaRPr lang="en-US" sz="10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5" name="7th reveal (+4 circle)"/>
          <p:cNvSpPr/>
          <p:nvPr/>
        </p:nvSpPr>
        <p:spPr bwMode="auto">
          <a:xfrm>
            <a:off x="5256076" y="3763931"/>
            <a:ext cx="972108" cy="226421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6" name="8th reveal (boxed trap names gone)"/>
          <p:cNvSpPr/>
          <p:nvPr/>
        </p:nvSpPr>
        <p:spPr bwMode="auto">
          <a:xfrm>
            <a:off x="2627784" y="3645024"/>
            <a:ext cx="677245" cy="632646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7" name="9th reveal (boxed 00s gone)"/>
          <p:cNvSpPr/>
          <p:nvPr/>
        </p:nvSpPr>
        <p:spPr bwMode="auto">
          <a:xfrm>
            <a:off x="1176194" y="3645024"/>
            <a:ext cx="216024" cy="612068"/>
          </a:xfrm>
          <a:prstGeom prst="roundRect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42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6" grpId="0" animBg="1"/>
      <p:bldP spid="14" grpId="0" animBg="1"/>
      <p:bldP spid="16" grpId="0" animBg="1"/>
      <p:bldP spid="17" grpId="0" animBg="1"/>
      <p:bldP spid="18" grpId="0" animBg="1"/>
      <p:bldP spid="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Vertical guide line" hidden="1"/>
          <p:cNvCxnSpPr/>
          <p:nvPr/>
        </p:nvCxnSpPr>
        <p:spPr bwMode="auto">
          <a:xfrm>
            <a:off x="3383868" y="2096852"/>
            <a:ext cx="0" cy="370841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9" name="2nd reveal #1 (Loop arrow)"/>
          <p:cNvGrpSpPr/>
          <p:nvPr/>
        </p:nvGrpSpPr>
        <p:grpSpPr>
          <a:xfrm>
            <a:off x="5227433" y="2165358"/>
            <a:ext cx="864096" cy="3048000"/>
            <a:chOff x="5220072" y="2420888"/>
            <a:chExt cx="864096" cy="3048000"/>
          </a:xfrm>
        </p:grpSpPr>
        <p:sp>
          <p:nvSpPr>
            <p:cNvPr id="35" name="Loop arrow"/>
            <p:cNvSpPr/>
            <p:nvPr/>
          </p:nvSpPr>
          <p:spPr bwMode="auto">
            <a:xfrm>
              <a:off x="5328084" y="2727426"/>
              <a:ext cx="756084" cy="258906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6" name="White mask"/>
            <p:cNvSpPr/>
            <p:nvPr/>
          </p:nvSpPr>
          <p:spPr bwMode="auto">
            <a:xfrm>
              <a:off x="5220072" y="2420888"/>
              <a:ext cx="486054" cy="304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7" name="Arrowhead"/>
            <p:cNvSpPr/>
            <p:nvPr/>
          </p:nvSpPr>
          <p:spPr bwMode="auto">
            <a:xfrm rot="16200000">
              <a:off x="5641738" y="2606473"/>
              <a:ext cx="190661" cy="241905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8" name="Arrow tail"/>
            <p:cNvSpPr/>
            <p:nvPr/>
          </p:nvSpPr>
          <p:spPr bwMode="auto">
            <a:xfrm>
              <a:off x="5652120" y="5265204"/>
              <a:ext cx="252028" cy="108012"/>
            </a:xfrm>
            <a:prstGeom prst="chevron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106" name="2nd reveal #2 [fall thru]"/>
          <p:cNvSpPr txBox="1"/>
          <p:nvPr/>
        </p:nvSpPr>
        <p:spPr>
          <a:xfrm>
            <a:off x="4073460" y="5078887"/>
            <a:ext cx="1031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ourier" pitchFamily="49" charset="0"/>
              </a:rPr>
              <a:t>[fall thru]</a:t>
            </a:r>
            <a:endParaRPr lang="en-US" sz="1000" dirty="0">
              <a:latin typeface="Courier" pitchFamily="49" charset="0"/>
            </a:endParaRPr>
          </a:p>
        </p:txBody>
      </p:sp>
      <p:grpSp>
        <p:nvGrpSpPr>
          <p:cNvPr id="120" name="1st reveal (program box)"/>
          <p:cNvGrpSpPr/>
          <p:nvPr/>
        </p:nvGrpSpPr>
        <p:grpSpPr>
          <a:xfrm>
            <a:off x="2815165" y="1733310"/>
            <a:ext cx="3528392" cy="3819926"/>
            <a:chOff x="2815165" y="1733310"/>
            <a:chExt cx="3528392" cy="3819926"/>
          </a:xfrm>
        </p:grpSpPr>
        <p:grpSp>
          <p:nvGrpSpPr>
            <p:cNvPr id="34" name="Lines of code"/>
            <p:cNvGrpSpPr/>
            <p:nvPr/>
          </p:nvGrpSpPr>
          <p:grpSpPr>
            <a:xfrm>
              <a:off x="3551999" y="2165358"/>
              <a:ext cx="2063101" cy="3186112"/>
              <a:chOff x="3383868" y="2420888"/>
              <a:chExt cx="2063101" cy="3186112"/>
            </a:xfrm>
          </p:grpSpPr>
          <p:cxnSp>
            <p:nvCxnSpPr>
              <p:cNvPr id="9" name="Straight Connector 8"/>
              <p:cNvCxnSpPr/>
              <p:nvPr/>
            </p:nvCxnSpPr>
            <p:spPr bwMode="auto">
              <a:xfrm>
                <a:off x="3383868" y="24208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>
                <a:off x="3392477" y="2575027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>
                <a:off x="3383868" y="2727427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Connector 12"/>
              <p:cNvCxnSpPr/>
              <p:nvPr/>
            </p:nvCxnSpPr>
            <p:spPr bwMode="auto">
              <a:xfrm>
                <a:off x="3392477" y="28780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>
                <a:off x="3383868" y="30304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3392477" y="31828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3392477" y="33352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3385116" y="34876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3392477" y="36400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>
                <a:off x="3392477" y="37924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3392477" y="39448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>
                <a:off x="3392477" y="40972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>
                <a:off x="3383868" y="42496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3392477" y="44020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>
                <a:off x="3392477" y="45544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3392477" y="47068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>
                <a:off x="3392477" y="48592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3383868" y="50116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3392477" y="516408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3392477" y="5316488"/>
                <a:ext cx="2052228" cy="0"/>
              </a:xfrm>
              <a:prstGeom prst="line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>
                <a:off x="3394741" y="5607000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" name="Program box"/>
            <p:cNvSpPr/>
            <p:nvPr/>
          </p:nvSpPr>
          <p:spPr bwMode="auto">
            <a:xfrm>
              <a:off x="2815165" y="1733310"/>
              <a:ext cx="3528392" cy="381992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108" name="3rd reveal (snippet #1)"/>
          <p:cNvGrpSpPr/>
          <p:nvPr/>
        </p:nvGrpSpPr>
        <p:grpSpPr>
          <a:xfrm>
            <a:off x="755576" y="2047528"/>
            <a:ext cx="2796423" cy="1287760"/>
            <a:chOff x="755576" y="2047528"/>
            <a:chExt cx="2796423" cy="1287760"/>
          </a:xfrm>
        </p:grpSpPr>
        <p:grpSp>
          <p:nvGrpSpPr>
            <p:cNvPr id="41" name="program snippet #1"/>
            <p:cNvGrpSpPr/>
            <p:nvPr/>
          </p:nvGrpSpPr>
          <p:grpSpPr>
            <a:xfrm>
              <a:off x="755576" y="2047528"/>
              <a:ext cx="1228224" cy="1287760"/>
              <a:chOff x="2807804" y="1988840"/>
              <a:chExt cx="3528392" cy="1803648"/>
            </a:xfrm>
          </p:grpSpPr>
          <p:sp>
            <p:nvSpPr>
              <p:cNvPr id="42" name="Program box"/>
              <p:cNvSpPr/>
              <p:nvPr/>
            </p:nvSpPr>
            <p:spPr bwMode="auto">
              <a:xfrm>
                <a:off x="2807804" y="1988840"/>
                <a:ext cx="3528392" cy="1803648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grpSp>
            <p:nvGrpSpPr>
              <p:cNvPr id="43" name="Lines of code"/>
              <p:cNvGrpSpPr/>
              <p:nvPr/>
            </p:nvGrpSpPr>
            <p:grpSpPr>
              <a:xfrm>
                <a:off x="3544638" y="2420888"/>
                <a:ext cx="2060837" cy="914400"/>
                <a:chOff x="3383868" y="2420888"/>
                <a:chExt cx="2060837" cy="914400"/>
              </a:xfrm>
            </p:grpSpPr>
            <p:cxnSp>
              <p:nvCxnSpPr>
                <p:cNvPr id="44" name="Straight Connector 43"/>
                <p:cNvCxnSpPr/>
                <p:nvPr/>
              </p:nvCxnSpPr>
              <p:spPr bwMode="auto">
                <a:xfrm>
                  <a:off x="3383868" y="2420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5" name="Straight Connector 44"/>
                <p:cNvCxnSpPr/>
                <p:nvPr/>
              </p:nvCxnSpPr>
              <p:spPr bwMode="auto">
                <a:xfrm>
                  <a:off x="3392477" y="25750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Straight Connector 45"/>
                <p:cNvCxnSpPr/>
                <p:nvPr/>
              </p:nvCxnSpPr>
              <p:spPr bwMode="auto">
                <a:xfrm>
                  <a:off x="3383868" y="27274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>
                  <a:off x="3392477" y="2878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>
                  <a:off x="3383868" y="30304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Straight Connector 48"/>
                <p:cNvCxnSpPr/>
                <p:nvPr/>
              </p:nvCxnSpPr>
              <p:spPr bwMode="auto">
                <a:xfrm>
                  <a:off x="3392477" y="3182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Straight Connector 49"/>
                <p:cNvCxnSpPr/>
                <p:nvPr/>
              </p:nvCxnSpPr>
              <p:spPr bwMode="auto">
                <a:xfrm>
                  <a:off x="3392477" y="33352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98" name="X1"/>
            <p:cNvSpPr/>
            <p:nvPr/>
          </p:nvSpPr>
          <p:spPr>
            <a:xfrm>
              <a:off x="827438" y="2337979"/>
              <a:ext cx="442900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12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X1</a:t>
              </a:r>
              <a:endParaRPr lang="en-US" sz="12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cxnSp>
          <p:nvCxnSpPr>
            <p:cNvPr id="87" name="Arrow to snippet #1"/>
            <p:cNvCxnSpPr/>
            <p:nvPr/>
          </p:nvCxnSpPr>
          <p:spPr bwMode="auto">
            <a:xfrm flipH="1" flipV="1">
              <a:off x="1148715" y="2484120"/>
              <a:ext cx="2403284" cy="13843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0" name="4th reveal (snippet #2)"/>
          <p:cNvGrpSpPr/>
          <p:nvPr/>
        </p:nvGrpSpPr>
        <p:grpSpPr>
          <a:xfrm>
            <a:off x="676383" y="3536958"/>
            <a:ext cx="2875616" cy="2152890"/>
            <a:chOff x="676383" y="3536958"/>
            <a:chExt cx="2875616" cy="2152890"/>
          </a:xfrm>
        </p:grpSpPr>
        <p:sp>
          <p:nvSpPr>
            <p:cNvPr id="99" name="X2"/>
            <p:cNvSpPr/>
            <p:nvPr/>
          </p:nvSpPr>
          <p:spPr>
            <a:xfrm>
              <a:off x="793613" y="4551749"/>
              <a:ext cx="442900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12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X2</a:t>
              </a:r>
              <a:endParaRPr lang="en-US" sz="12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cxnSp>
          <p:nvCxnSpPr>
            <p:cNvPr id="89" name="Arrow to snippet #2"/>
            <p:cNvCxnSpPr/>
            <p:nvPr/>
          </p:nvCxnSpPr>
          <p:spPr bwMode="auto">
            <a:xfrm flipH="1">
              <a:off x="1122045" y="3536958"/>
              <a:ext cx="2429954" cy="1103622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6" name="program snippet #2"/>
            <p:cNvGrpSpPr/>
            <p:nvPr/>
          </p:nvGrpSpPr>
          <p:grpSpPr>
            <a:xfrm>
              <a:off x="676383" y="4402088"/>
              <a:ext cx="1228224" cy="1287760"/>
              <a:chOff x="2807804" y="1988840"/>
              <a:chExt cx="3528392" cy="1803648"/>
            </a:xfrm>
          </p:grpSpPr>
          <p:sp>
            <p:nvSpPr>
              <p:cNvPr id="67" name="Program box"/>
              <p:cNvSpPr/>
              <p:nvPr/>
            </p:nvSpPr>
            <p:spPr bwMode="auto">
              <a:xfrm>
                <a:off x="2807804" y="1988840"/>
                <a:ext cx="3528392" cy="1803648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grpSp>
            <p:nvGrpSpPr>
              <p:cNvPr id="68" name="Lines of code"/>
              <p:cNvGrpSpPr/>
              <p:nvPr/>
            </p:nvGrpSpPr>
            <p:grpSpPr>
              <a:xfrm>
                <a:off x="3544638" y="2420888"/>
                <a:ext cx="2060837" cy="914400"/>
                <a:chOff x="3383868" y="2420888"/>
                <a:chExt cx="2060837" cy="914400"/>
              </a:xfrm>
            </p:grpSpPr>
            <p:cxnSp>
              <p:nvCxnSpPr>
                <p:cNvPr id="69" name="Straight Connector 68"/>
                <p:cNvCxnSpPr/>
                <p:nvPr/>
              </p:nvCxnSpPr>
              <p:spPr bwMode="auto">
                <a:xfrm>
                  <a:off x="3383868" y="2420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>
                  <a:off x="3392477" y="25750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1" name="Straight Connector 70"/>
                <p:cNvCxnSpPr/>
                <p:nvPr/>
              </p:nvCxnSpPr>
              <p:spPr bwMode="auto">
                <a:xfrm>
                  <a:off x="3383868" y="27274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2" name="Straight Connector 71"/>
                <p:cNvCxnSpPr/>
                <p:nvPr/>
              </p:nvCxnSpPr>
              <p:spPr bwMode="auto">
                <a:xfrm>
                  <a:off x="3392477" y="2878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3" name="Straight Connector 72"/>
                <p:cNvCxnSpPr/>
                <p:nvPr/>
              </p:nvCxnSpPr>
              <p:spPr bwMode="auto">
                <a:xfrm>
                  <a:off x="3383868" y="30304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4" name="Straight Connector 73"/>
                <p:cNvCxnSpPr/>
                <p:nvPr/>
              </p:nvCxnSpPr>
              <p:spPr bwMode="auto">
                <a:xfrm>
                  <a:off x="3392477" y="3182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5" name="Straight Connector 74"/>
                <p:cNvCxnSpPr/>
                <p:nvPr/>
              </p:nvCxnSpPr>
              <p:spPr bwMode="auto">
                <a:xfrm>
                  <a:off x="3392477" y="33352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grpSp>
        <p:nvGrpSpPr>
          <p:cNvPr id="111" name="5th reveal (snippet #3)"/>
          <p:cNvGrpSpPr/>
          <p:nvPr/>
        </p:nvGrpSpPr>
        <p:grpSpPr>
          <a:xfrm>
            <a:off x="5612836" y="2256169"/>
            <a:ext cx="2851684" cy="2195189"/>
            <a:chOff x="5612836" y="2256169"/>
            <a:chExt cx="2851684" cy="2195189"/>
          </a:xfrm>
        </p:grpSpPr>
        <p:sp>
          <p:nvSpPr>
            <p:cNvPr id="100" name="X3"/>
            <p:cNvSpPr/>
            <p:nvPr/>
          </p:nvSpPr>
          <p:spPr>
            <a:xfrm>
              <a:off x="7344308" y="2951182"/>
              <a:ext cx="442900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12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X3</a:t>
              </a:r>
            </a:p>
          </p:txBody>
        </p:sp>
        <p:cxnSp>
          <p:nvCxnSpPr>
            <p:cNvPr id="88" name="Arrow to snippet #3"/>
            <p:cNvCxnSpPr/>
            <p:nvPr/>
          </p:nvCxnSpPr>
          <p:spPr bwMode="auto">
            <a:xfrm flipV="1">
              <a:off x="5612836" y="3152775"/>
              <a:ext cx="1835714" cy="1298583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6" name="program snippet #3"/>
            <p:cNvGrpSpPr/>
            <p:nvPr/>
          </p:nvGrpSpPr>
          <p:grpSpPr>
            <a:xfrm>
              <a:off x="7236296" y="2256169"/>
              <a:ext cx="1228224" cy="1287760"/>
              <a:chOff x="2807804" y="1988840"/>
              <a:chExt cx="3528392" cy="1803648"/>
            </a:xfrm>
          </p:grpSpPr>
          <p:sp>
            <p:nvSpPr>
              <p:cNvPr id="77" name="Program box"/>
              <p:cNvSpPr/>
              <p:nvPr/>
            </p:nvSpPr>
            <p:spPr bwMode="auto">
              <a:xfrm>
                <a:off x="2807804" y="1988840"/>
                <a:ext cx="3528392" cy="1803648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grpSp>
            <p:nvGrpSpPr>
              <p:cNvPr id="78" name="Lines of code"/>
              <p:cNvGrpSpPr/>
              <p:nvPr/>
            </p:nvGrpSpPr>
            <p:grpSpPr>
              <a:xfrm>
                <a:off x="3544638" y="2420888"/>
                <a:ext cx="2060837" cy="914400"/>
                <a:chOff x="3383868" y="2420888"/>
                <a:chExt cx="2060837" cy="914400"/>
              </a:xfrm>
            </p:grpSpPr>
            <p:cxnSp>
              <p:nvCxnSpPr>
                <p:cNvPr id="79" name="Straight Connector 78"/>
                <p:cNvCxnSpPr/>
                <p:nvPr/>
              </p:nvCxnSpPr>
              <p:spPr bwMode="auto">
                <a:xfrm>
                  <a:off x="3383868" y="2420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0" name="Straight Connector 79"/>
                <p:cNvCxnSpPr/>
                <p:nvPr/>
              </p:nvCxnSpPr>
              <p:spPr bwMode="auto">
                <a:xfrm>
                  <a:off x="3392477" y="25750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1" name="Straight Connector 80"/>
                <p:cNvCxnSpPr/>
                <p:nvPr/>
              </p:nvCxnSpPr>
              <p:spPr bwMode="auto">
                <a:xfrm>
                  <a:off x="3383868" y="27274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2" name="Straight Connector 81"/>
                <p:cNvCxnSpPr/>
                <p:nvPr/>
              </p:nvCxnSpPr>
              <p:spPr bwMode="auto">
                <a:xfrm>
                  <a:off x="3392477" y="2878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3" name="Straight Connector 82"/>
                <p:cNvCxnSpPr/>
                <p:nvPr/>
              </p:nvCxnSpPr>
              <p:spPr bwMode="auto">
                <a:xfrm>
                  <a:off x="3383868" y="30304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4" name="Straight Connector 83"/>
                <p:cNvCxnSpPr/>
                <p:nvPr/>
              </p:nvCxnSpPr>
              <p:spPr bwMode="auto">
                <a:xfrm>
                  <a:off x="3392477" y="3182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5" name="Straight Connector 84"/>
                <p:cNvCxnSpPr/>
                <p:nvPr/>
              </p:nvCxnSpPr>
              <p:spPr bwMode="auto">
                <a:xfrm>
                  <a:off x="3392477" y="33352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sp>
        <p:nvSpPr>
          <p:cNvPr id="101" name="6th reveal #1 (X4)"/>
          <p:cNvSpPr/>
          <p:nvPr/>
        </p:nvSpPr>
        <p:spPr>
          <a:xfrm>
            <a:off x="3409020" y="5202821"/>
            <a:ext cx="442900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X4</a:t>
            </a:r>
            <a:endParaRPr lang="en-US" sz="1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2" name="6th reveal #2 (Circle X4)"/>
          <p:cNvSpPr/>
          <p:nvPr/>
        </p:nvSpPr>
        <p:spPr bwMode="auto">
          <a:xfrm>
            <a:off x="3427022" y="5181531"/>
            <a:ext cx="406896" cy="339878"/>
          </a:xfrm>
          <a:prstGeom prst="ellipse">
            <a:avLst/>
          </a:prstGeom>
          <a:noFill/>
          <a:ln w="254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6" name="7th reveal #1 (circle X1)"/>
          <p:cNvSpPr/>
          <p:nvPr/>
        </p:nvSpPr>
        <p:spPr bwMode="auto">
          <a:xfrm>
            <a:off x="860609" y="2314181"/>
            <a:ext cx="384177" cy="339878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9" name="7th reveal #2 (circle X2)"/>
          <p:cNvSpPr/>
          <p:nvPr/>
        </p:nvSpPr>
        <p:spPr bwMode="auto">
          <a:xfrm>
            <a:off x="819702" y="4520309"/>
            <a:ext cx="384177" cy="339878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8" name="7th reveal #3 (circle X3)"/>
          <p:cNvSpPr/>
          <p:nvPr/>
        </p:nvSpPr>
        <p:spPr bwMode="auto">
          <a:xfrm>
            <a:off x="7378443" y="2927358"/>
            <a:ext cx="384177" cy="339878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7" name="7th reveal #4 (circle X4)"/>
          <p:cNvSpPr/>
          <p:nvPr/>
        </p:nvSpPr>
        <p:spPr bwMode="auto">
          <a:xfrm>
            <a:off x="3434642" y="5187765"/>
            <a:ext cx="384177" cy="339878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4" name="8th reveal (TRAP command)"/>
          <p:cNvSpPr txBox="1"/>
          <p:nvPr/>
        </p:nvSpPr>
        <p:spPr>
          <a:xfrm>
            <a:off x="3167844" y="5831976"/>
            <a:ext cx="2809029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ourier" pitchFamily="49" charset="0"/>
              </a:rPr>
              <a:t>TRAP X1 X2 X3 X4;GO</a:t>
            </a:r>
          </a:p>
        </p:txBody>
      </p:sp>
      <p:sp>
        <p:nvSpPr>
          <p:cNvPr id="2" name="Title: Breakpoint Familie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Breakpoint Families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38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1" grpId="0"/>
      <p:bldP spid="112" grpId="0" animBg="1"/>
      <p:bldP spid="116" grpId="0" animBg="1"/>
      <p:bldP spid="119" grpId="0" animBg="1"/>
      <p:bldP spid="118" grpId="0" animBg="1"/>
      <p:bldP spid="117" grpId="0" animBg="1"/>
      <p:bldP spid="1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Initial reveal #1"/>
          <p:cNvGrpSpPr/>
          <p:nvPr/>
        </p:nvGrpSpPr>
        <p:grpSpPr>
          <a:xfrm>
            <a:off x="676383" y="1733310"/>
            <a:ext cx="7788137" cy="4467998"/>
            <a:chOff x="676383" y="1733310"/>
            <a:chExt cx="7788137" cy="4467998"/>
          </a:xfrm>
        </p:grpSpPr>
        <p:grpSp>
          <p:nvGrpSpPr>
            <p:cNvPr id="39" name="Loop arrow"/>
            <p:cNvGrpSpPr/>
            <p:nvPr/>
          </p:nvGrpSpPr>
          <p:grpSpPr>
            <a:xfrm>
              <a:off x="5227433" y="2165358"/>
              <a:ext cx="864096" cy="3048000"/>
              <a:chOff x="5220072" y="2420888"/>
              <a:chExt cx="864096" cy="3048000"/>
            </a:xfrm>
          </p:grpSpPr>
          <p:sp>
            <p:nvSpPr>
              <p:cNvPr id="35" name="Loop arrow"/>
              <p:cNvSpPr/>
              <p:nvPr/>
            </p:nvSpPr>
            <p:spPr bwMode="auto">
              <a:xfrm>
                <a:off x="5328084" y="2727426"/>
                <a:ext cx="756084" cy="25890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6" name="White mask"/>
              <p:cNvSpPr/>
              <p:nvPr/>
            </p:nvSpPr>
            <p:spPr bwMode="auto">
              <a:xfrm>
                <a:off x="5220072" y="2420888"/>
                <a:ext cx="486054" cy="304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7" name="Arrowhead"/>
              <p:cNvSpPr/>
              <p:nvPr/>
            </p:nvSpPr>
            <p:spPr bwMode="auto">
              <a:xfrm rot="16200000">
                <a:off x="5641738" y="2606473"/>
                <a:ext cx="190661" cy="24190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38" name="Arrow tail"/>
              <p:cNvSpPr/>
              <p:nvPr/>
            </p:nvSpPr>
            <p:spPr bwMode="auto">
              <a:xfrm>
                <a:off x="5652120" y="5265204"/>
                <a:ext cx="252028" cy="108012"/>
              </a:xfrm>
              <a:prstGeom prst="chevron">
                <a:avLst/>
              </a:prstGeom>
              <a:solidFill>
                <a:schemeClr val="tx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</p:grpSp>
        <p:sp>
          <p:nvSpPr>
            <p:cNvPr id="101" name="X4"/>
            <p:cNvSpPr/>
            <p:nvPr/>
          </p:nvSpPr>
          <p:spPr>
            <a:xfrm>
              <a:off x="3409020" y="5202821"/>
              <a:ext cx="442900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1200" b="1" cap="none" spc="0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X4</a:t>
              </a:r>
              <a:endParaRPr lang="en-US" sz="1200" b="1" cap="none" spc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06" name="fall thru"/>
            <p:cNvSpPr txBox="1"/>
            <p:nvPr/>
          </p:nvSpPr>
          <p:spPr>
            <a:xfrm>
              <a:off x="4073460" y="5078887"/>
              <a:ext cx="10310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Courier" pitchFamily="49" charset="0"/>
                </a:rPr>
                <a:t>[fall thru]</a:t>
              </a:r>
              <a:endParaRPr lang="en-US" sz="1000" dirty="0">
                <a:latin typeface="Courier" pitchFamily="49" charset="0"/>
              </a:endParaRPr>
            </a:p>
          </p:txBody>
        </p:sp>
        <p:grpSp>
          <p:nvGrpSpPr>
            <p:cNvPr id="120" name="program box"/>
            <p:cNvGrpSpPr/>
            <p:nvPr/>
          </p:nvGrpSpPr>
          <p:grpSpPr>
            <a:xfrm>
              <a:off x="2815165" y="1733310"/>
              <a:ext cx="3528392" cy="3819926"/>
              <a:chOff x="2815165" y="1733310"/>
              <a:chExt cx="3528392" cy="3819926"/>
            </a:xfrm>
          </p:grpSpPr>
          <p:grpSp>
            <p:nvGrpSpPr>
              <p:cNvPr id="34" name="Lines of code"/>
              <p:cNvGrpSpPr/>
              <p:nvPr/>
            </p:nvGrpSpPr>
            <p:grpSpPr>
              <a:xfrm>
                <a:off x="3551999" y="2165358"/>
                <a:ext cx="2063101" cy="3186112"/>
                <a:chOff x="3383868" y="2420888"/>
                <a:chExt cx="2063101" cy="3186112"/>
              </a:xfrm>
            </p:grpSpPr>
            <p:cxnSp>
              <p:nvCxnSpPr>
                <p:cNvPr id="9" name="Straight Connector 8"/>
                <p:cNvCxnSpPr/>
                <p:nvPr/>
              </p:nvCxnSpPr>
              <p:spPr bwMode="auto">
                <a:xfrm>
                  <a:off x="3383868" y="2420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1" name="Straight Connector 10"/>
                <p:cNvCxnSpPr/>
                <p:nvPr/>
              </p:nvCxnSpPr>
              <p:spPr bwMode="auto">
                <a:xfrm>
                  <a:off x="3392477" y="25750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3383868" y="2727427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3" name="Straight Connector 12"/>
                <p:cNvCxnSpPr/>
                <p:nvPr/>
              </p:nvCxnSpPr>
              <p:spPr bwMode="auto">
                <a:xfrm>
                  <a:off x="3392477" y="2878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3383868" y="30304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>
                  <a:off x="3392477" y="3182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" name="Straight Connector 15"/>
                <p:cNvCxnSpPr/>
                <p:nvPr/>
              </p:nvCxnSpPr>
              <p:spPr bwMode="auto">
                <a:xfrm>
                  <a:off x="3392477" y="33352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" name="Straight Connector 16"/>
                <p:cNvCxnSpPr/>
                <p:nvPr/>
              </p:nvCxnSpPr>
              <p:spPr bwMode="auto">
                <a:xfrm>
                  <a:off x="3385116" y="34876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" name="Straight Connector 17"/>
                <p:cNvCxnSpPr/>
                <p:nvPr/>
              </p:nvCxnSpPr>
              <p:spPr bwMode="auto">
                <a:xfrm>
                  <a:off x="3392477" y="3640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>
                  <a:off x="3392477" y="37924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" name="Straight Connector 19"/>
                <p:cNvCxnSpPr/>
                <p:nvPr/>
              </p:nvCxnSpPr>
              <p:spPr bwMode="auto">
                <a:xfrm>
                  <a:off x="3392477" y="3944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1" name="Straight Connector 20"/>
                <p:cNvCxnSpPr/>
                <p:nvPr/>
              </p:nvCxnSpPr>
              <p:spPr bwMode="auto">
                <a:xfrm>
                  <a:off x="3392477" y="40972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2" name="Straight Connector 21"/>
                <p:cNvCxnSpPr/>
                <p:nvPr/>
              </p:nvCxnSpPr>
              <p:spPr bwMode="auto">
                <a:xfrm>
                  <a:off x="3383868" y="42496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392477" y="4402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392477" y="45544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>
                  <a:off x="3392477" y="47068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6" name="Straight Connector 25"/>
                <p:cNvCxnSpPr/>
                <p:nvPr/>
              </p:nvCxnSpPr>
              <p:spPr bwMode="auto">
                <a:xfrm>
                  <a:off x="3392477" y="48592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" name="Straight Connector 26"/>
                <p:cNvCxnSpPr/>
                <p:nvPr/>
              </p:nvCxnSpPr>
              <p:spPr bwMode="auto">
                <a:xfrm>
                  <a:off x="3383868" y="50116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8" name="Straight Connector 27"/>
                <p:cNvCxnSpPr/>
                <p:nvPr/>
              </p:nvCxnSpPr>
              <p:spPr bwMode="auto">
                <a:xfrm>
                  <a:off x="3392477" y="5164088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Straight Connector 28"/>
                <p:cNvCxnSpPr/>
                <p:nvPr/>
              </p:nvCxnSpPr>
              <p:spPr bwMode="auto">
                <a:xfrm>
                  <a:off x="3392477" y="5316488"/>
                  <a:ext cx="2052228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Straight Connector 29"/>
                <p:cNvCxnSpPr/>
                <p:nvPr/>
              </p:nvCxnSpPr>
              <p:spPr bwMode="auto">
                <a:xfrm>
                  <a:off x="3394741" y="5607000"/>
                  <a:ext cx="205222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3" name="Program box"/>
              <p:cNvSpPr/>
              <p:nvPr/>
            </p:nvSpPr>
            <p:spPr bwMode="auto">
              <a:xfrm>
                <a:off x="2815165" y="1733310"/>
                <a:ext cx="3528392" cy="3819926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0" b="1" i="1" u="none" strike="noStrike" cap="none" normalizeH="0" baseline="0" smtClean="0">
                  <a:ln>
                    <a:noFill/>
                  </a:ln>
                  <a:solidFill>
                    <a:srgbClr val="66CCFF"/>
                  </a:solidFill>
                  <a:effectLst/>
                  <a:latin typeface="Times New Roman" charset="0"/>
                </a:endParaRPr>
              </a:p>
            </p:txBody>
          </p:sp>
        </p:grpSp>
        <p:grpSp>
          <p:nvGrpSpPr>
            <p:cNvPr id="108" name="snippet #1"/>
            <p:cNvGrpSpPr/>
            <p:nvPr/>
          </p:nvGrpSpPr>
          <p:grpSpPr>
            <a:xfrm>
              <a:off x="755576" y="2047528"/>
              <a:ext cx="1228224" cy="1287760"/>
              <a:chOff x="755576" y="2047528"/>
              <a:chExt cx="1228224" cy="1287760"/>
            </a:xfrm>
          </p:grpSpPr>
          <p:grpSp>
            <p:nvGrpSpPr>
              <p:cNvPr id="41" name="program snippet #1"/>
              <p:cNvGrpSpPr/>
              <p:nvPr/>
            </p:nvGrpSpPr>
            <p:grpSpPr>
              <a:xfrm>
                <a:off x="755576" y="2047528"/>
                <a:ext cx="1228224" cy="1287760"/>
                <a:chOff x="2807804" y="1988840"/>
                <a:chExt cx="3528392" cy="1803648"/>
              </a:xfrm>
            </p:grpSpPr>
            <p:sp>
              <p:nvSpPr>
                <p:cNvPr id="42" name="Program box"/>
                <p:cNvSpPr/>
                <p:nvPr/>
              </p:nvSpPr>
              <p:spPr bwMode="auto">
                <a:xfrm>
                  <a:off x="2807804" y="1988840"/>
                  <a:ext cx="3528392" cy="180364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0" b="1" i="1" u="none" strike="noStrike" cap="none" normalizeH="0" baseline="0" smtClean="0">
                    <a:ln>
                      <a:noFill/>
                    </a:ln>
                    <a:solidFill>
                      <a:srgbClr val="66CCFF"/>
                    </a:solidFill>
                    <a:effectLst/>
                    <a:latin typeface="Times New Roman" charset="0"/>
                  </a:endParaRPr>
                </a:p>
              </p:txBody>
            </p:sp>
            <p:grpSp>
              <p:nvGrpSpPr>
                <p:cNvPr id="43" name="Lines of code"/>
                <p:cNvGrpSpPr/>
                <p:nvPr/>
              </p:nvGrpSpPr>
              <p:grpSpPr>
                <a:xfrm>
                  <a:off x="3544638" y="2420888"/>
                  <a:ext cx="2060837" cy="914400"/>
                  <a:chOff x="3383868" y="2420888"/>
                  <a:chExt cx="2060837" cy="914400"/>
                </a:xfrm>
              </p:grpSpPr>
              <p:cxnSp>
                <p:nvCxnSpPr>
                  <p:cNvPr id="44" name="Straight Connector 43"/>
                  <p:cNvCxnSpPr/>
                  <p:nvPr/>
                </p:nvCxnSpPr>
                <p:spPr bwMode="auto">
                  <a:xfrm>
                    <a:off x="3383868" y="24208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5" name="Straight Connector 44"/>
                  <p:cNvCxnSpPr/>
                  <p:nvPr/>
                </p:nvCxnSpPr>
                <p:spPr bwMode="auto">
                  <a:xfrm>
                    <a:off x="3392477" y="2575027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6" name="Straight Connector 45"/>
                  <p:cNvCxnSpPr/>
                  <p:nvPr/>
                </p:nvCxnSpPr>
                <p:spPr bwMode="auto">
                  <a:xfrm>
                    <a:off x="3383868" y="2727427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7" name="Straight Connector 46"/>
                  <p:cNvCxnSpPr/>
                  <p:nvPr/>
                </p:nvCxnSpPr>
                <p:spPr bwMode="auto">
                  <a:xfrm>
                    <a:off x="3392477" y="28780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8" name="Straight Connector 47"/>
                  <p:cNvCxnSpPr/>
                  <p:nvPr/>
                </p:nvCxnSpPr>
                <p:spPr bwMode="auto">
                  <a:xfrm>
                    <a:off x="3383868" y="30304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9" name="Straight Connector 48"/>
                  <p:cNvCxnSpPr/>
                  <p:nvPr/>
                </p:nvCxnSpPr>
                <p:spPr bwMode="auto">
                  <a:xfrm>
                    <a:off x="3392477" y="31828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0" name="Straight Connector 49"/>
                  <p:cNvCxnSpPr/>
                  <p:nvPr/>
                </p:nvCxnSpPr>
                <p:spPr bwMode="auto">
                  <a:xfrm>
                    <a:off x="3392477" y="33352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98" name="X1"/>
              <p:cNvSpPr/>
              <p:nvPr/>
            </p:nvSpPr>
            <p:spPr>
              <a:xfrm>
                <a:off x="827438" y="2337979"/>
                <a:ext cx="442900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200" b="1" cap="none" spc="0" dirty="0" smtClean="0">
                    <a:ln w="11430"/>
                    <a:solidFill>
                      <a:srgbClr val="FF0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X1</a:t>
                </a:r>
                <a:endParaRPr lang="en-US" sz="1200" b="1" cap="none" spc="0" dirty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0" name="snippet #2"/>
            <p:cNvGrpSpPr/>
            <p:nvPr/>
          </p:nvGrpSpPr>
          <p:grpSpPr>
            <a:xfrm>
              <a:off x="676383" y="4402088"/>
              <a:ext cx="1228224" cy="1287760"/>
              <a:chOff x="676383" y="4402088"/>
              <a:chExt cx="1228224" cy="1287760"/>
            </a:xfrm>
          </p:grpSpPr>
          <p:sp>
            <p:nvSpPr>
              <p:cNvPr id="99" name="X2"/>
              <p:cNvSpPr/>
              <p:nvPr/>
            </p:nvSpPr>
            <p:spPr>
              <a:xfrm>
                <a:off x="793613" y="4551749"/>
                <a:ext cx="442900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200" b="1" cap="none" spc="0" dirty="0" smtClean="0">
                    <a:ln w="11430"/>
                    <a:solidFill>
                      <a:srgbClr val="FF0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X2</a:t>
                </a:r>
                <a:endParaRPr lang="en-US" sz="1200" b="1" cap="none" spc="0" dirty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  <p:grpSp>
            <p:nvGrpSpPr>
              <p:cNvPr id="66" name="program snippet #2"/>
              <p:cNvGrpSpPr/>
              <p:nvPr/>
            </p:nvGrpSpPr>
            <p:grpSpPr>
              <a:xfrm>
                <a:off x="676383" y="4402088"/>
                <a:ext cx="1228224" cy="1287760"/>
                <a:chOff x="2807804" y="1988840"/>
                <a:chExt cx="3528392" cy="1803648"/>
              </a:xfrm>
            </p:grpSpPr>
            <p:sp>
              <p:nvSpPr>
                <p:cNvPr id="67" name="Program box"/>
                <p:cNvSpPr/>
                <p:nvPr/>
              </p:nvSpPr>
              <p:spPr bwMode="auto">
                <a:xfrm>
                  <a:off x="2807804" y="1988840"/>
                  <a:ext cx="3528392" cy="180364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0" b="1" i="1" u="none" strike="noStrike" cap="none" normalizeH="0" baseline="0" smtClean="0">
                    <a:ln>
                      <a:noFill/>
                    </a:ln>
                    <a:solidFill>
                      <a:srgbClr val="66CCFF"/>
                    </a:solidFill>
                    <a:effectLst/>
                    <a:latin typeface="Times New Roman" charset="0"/>
                  </a:endParaRPr>
                </a:p>
              </p:txBody>
            </p:sp>
            <p:grpSp>
              <p:nvGrpSpPr>
                <p:cNvPr id="68" name="Lines of code"/>
                <p:cNvGrpSpPr/>
                <p:nvPr/>
              </p:nvGrpSpPr>
              <p:grpSpPr>
                <a:xfrm>
                  <a:off x="3544638" y="2420888"/>
                  <a:ext cx="2060837" cy="914400"/>
                  <a:chOff x="3383868" y="2420888"/>
                  <a:chExt cx="2060837" cy="914400"/>
                </a:xfrm>
              </p:grpSpPr>
              <p:cxnSp>
                <p:nvCxnSpPr>
                  <p:cNvPr id="69" name="Straight Connector 68"/>
                  <p:cNvCxnSpPr/>
                  <p:nvPr/>
                </p:nvCxnSpPr>
                <p:spPr bwMode="auto">
                  <a:xfrm>
                    <a:off x="3383868" y="24208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0" name="Straight Connector 69"/>
                  <p:cNvCxnSpPr/>
                  <p:nvPr/>
                </p:nvCxnSpPr>
                <p:spPr bwMode="auto">
                  <a:xfrm>
                    <a:off x="3392477" y="2575027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1" name="Straight Connector 70"/>
                  <p:cNvCxnSpPr/>
                  <p:nvPr/>
                </p:nvCxnSpPr>
                <p:spPr bwMode="auto">
                  <a:xfrm>
                    <a:off x="3383868" y="2727427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2" name="Straight Connector 71"/>
                  <p:cNvCxnSpPr/>
                  <p:nvPr/>
                </p:nvCxnSpPr>
                <p:spPr bwMode="auto">
                  <a:xfrm>
                    <a:off x="3392477" y="28780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3" name="Straight Connector 72"/>
                  <p:cNvCxnSpPr/>
                  <p:nvPr/>
                </p:nvCxnSpPr>
                <p:spPr bwMode="auto">
                  <a:xfrm>
                    <a:off x="3383868" y="30304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4" name="Straight Connector 73"/>
                  <p:cNvCxnSpPr/>
                  <p:nvPr/>
                </p:nvCxnSpPr>
                <p:spPr bwMode="auto">
                  <a:xfrm>
                    <a:off x="3392477" y="31828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5" name="Straight Connector 74"/>
                  <p:cNvCxnSpPr/>
                  <p:nvPr/>
                </p:nvCxnSpPr>
                <p:spPr bwMode="auto">
                  <a:xfrm>
                    <a:off x="3392477" y="33352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  <p:grpSp>
          <p:nvGrpSpPr>
            <p:cNvPr id="111" name="snippet #3"/>
            <p:cNvGrpSpPr/>
            <p:nvPr/>
          </p:nvGrpSpPr>
          <p:grpSpPr>
            <a:xfrm>
              <a:off x="5612836" y="2256169"/>
              <a:ext cx="2851684" cy="2195189"/>
              <a:chOff x="5612836" y="2256169"/>
              <a:chExt cx="2851684" cy="2195189"/>
            </a:xfrm>
          </p:grpSpPr>
          <p:sp>
            <p:nvSpPr>
              <p:cNvPr id="100" name="X3"/>
              <p:cNvSpPr/>
              <p:nvPr/>
            </p:nvSpPr>
            <p:spPr>
              <a:xfrm>
                <a:off x="7344308" y="2951182"/>
                <a:ext cx="442900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1200" b="1" cap="none" spc="0" dirty="0" smtClean="0">
                    <a:ln w="11430"/>
                    <a:solidFill>
                      <a:srgbClr val="FF000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</a:rPr>
                  <a:t>X3</a:t>
                </a:r>
              </a:p>
            </p:txBody>
          </p:sp>
          <p:cxnSp>
            <p:nvCxnSpPr>
              <p:cNvPr id="88" name="Arrow to snippet #3"/>
              <p:cNvCxnSpPr/>
              <p:nvPr/>
            </p:nvCxnSpPr>
            <p:spPr bwMode="auto">
              <a:xfrm flipV="1">
                <a:off x="5612836" y="3152775"/>
                <a:ext cx="1835714" cy="1298583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6" name="program snippet #3"/>
              <p:cNvGrpSpPr/>
              <p:nvPr/>
            </p:nvGrpSpPr>
            <p:grpSpPr>
              <a:xfrm>
                <a:off x="7236296" y="2256169"/>
                <a:ext cx="1228224" cy="1287760"/>
                <a:chOff x="2807804" y="1988840"/>
                <a:chExt cx="3528392" cy="1803648"/>
              </a:xfrm>
            </p:grpSpPr>
            <p:sp>
              <p:nvSpPr>
                <p:cNvPr id="77" name="Program box"/>
                <p:cNvSpPr/>
                <p:nvPr/>
              </p:nvSpPr>
              <p:spPr bwMode="auto">
                <a:xfrm>
                  <a:off x="2807804" y="1988840"/>
                  <a:ext cx="3528392" cy="180364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0" b="1" i="1" u="none" strike="noStrike" cap="none" normalizeH="0" baseline="0" smtClean="0">
                    <a:ln>
                      <a:noFill/>
                    </a:ln>
                    <a:solidFill>
                      <a:srgbClr val="66CCFF"/>
                    </a:solidFill>
                    <a:effectLst/>
                    <a:latin typeface="Times New Roman" charset="0"/>
                  </a:endParaRPr>
                </a:p>
              </p:txBody>
            </p:sp>
            <p:grpSp>
              <p:nvGrpSpPr>
                <p:cNvPr id="78" name="Lines of code"/>
                <p:cNvGrpSpPr/>
                <p:nvPr/>
              </p:nvGrpSpPr>
              <p:grpSpPr>
                <a:xfrm>
                  <a:off x="3544638" y="2420888"/>
                  <a:ext cx="2060837" cy="914400"/>
                  <a:chOff x="3383868" y="2420888"/>
                  <a:chExt cx="2060837" cy="914400"/>
                </a:xfrm>
              </p:grpSpPr>
              <p:cxnSp>
                <p:nvCxnSpPr>
                  <p:cNvPr id="79" name="Straight Connector 78"/>
                  <p:cNvCxnSpPr/>
                  <p:nvPr/>
                </p:nvCxnSpPr>
                <p:spPr bwMode="auto">
                  <a:xfrm>
                    <a:off x="3383868" y="24208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0" name="Straight Connector 79"/>
                  <p:cNvCxnSpPr/>
                  <p:nvPr/>
                </p:nvCxnSpPr>
                <p:spPr bwMode="auto">
                  <a:xfrm>
                    <a:off x="3392477" y="2575027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1" name="Straight Connector 80"/>
                  <p:cNvCxnSpPr/>
                  <p:nvPr/>
                </p:nvCxnSpPr>
                <p:spPr bwMode="auto">
                  <a:xfrm>
                    <a:off x="3383868" y="2727427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Straight Connector 81"/>
                  <p:cNvCxnSpPr/>
                  <p:nvPr/>
                </p:nvCxnSpPr>
                <p:spPr bwMode="auto">
                  <a:xfrm>
                    <a:off x="3392477" y="28780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3" name="Straight Connector 82"/>
                  <p:cNvCxnSpPr/>
                  <p:nvPr/>
                </p:nvCxnSpPr>
                <p:spPr bwMode="auto">
                  <a:xfrm>
                    <a:off x="3383868" y="30304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4" name="Straight Connector 83"/>
                  <p:cNvCxnSpPr/>
                  <p:nvPr/>
                </p:nvCxnSpPr>
                <p:spPr bwMode="auto">
                  <a:xfrm>
                    <a:off x="3392477" y="31828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5" name="Straight Connector 84"/>
                  <p:cNvCxnSpPr/>
                  <p:nvPr/>
                </p:nvCxnSpPr>
                <p:spPr bwMode="auto">
                  <a:xfrm>
                    <a:off x="3392477" y="3335288"/>
                    <a:ext cx="205222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  <p:sp>
          <p:nvSpPr>
            <p:cNvPr id="114" name="TRAP command"/>
            <p:cNvSpPr txBox="1"/>
            <p:nvPr/>
          </p:nvSpPr>
          <p:spPr>
            <a:xfrm>
              <a:off x="3167844" y="5831976"/>
              <a:ext cx="2809029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TRAP X1 X2 X3 X4;GO</a:t>
              </a:r>
            </a:p>
          </p:txBody>
        </p:sp>
      </p:grpSp>
      <p:grpSp>
        <p:nvGrpSpPr>
          <p:cNvPr id="32" name="Initial reveal #2 (Brown wrapped PSW)"/>
          <p:cNvGrpSpPr/>
          <p:nvPr/>
        </p:nvGrpSpPr>
        <p:grpSpPr>
          <a:xfrm>
            <a:off x="6602612" y="1548644"/>
            <a:ext cx="887848" cy="1472686"/>
            <a:chOff x="6602612" y="1548644"/>
            <a:chExt cx="887848" cy="1472686"/>
          </a:xfrm>
        </p:grpSpPr>
        <p:cxnSp>
          <p:nvCxnSpPr>
            <p:cNvPr id="90" name="Yellow arrow"/>
            <p:cNvCxnSpPr/>
            <p:nvPr/>
          </p:nvCxnSpPr>
          <p:spPr bwMode="auto">
            <a:xfrm>
              <a:off x="7033260" y="1798270"/>
              <a:ext cx="453390" cy="1223060"/>
            </a:xfrm>
            <a:prstGeom prst="straightConnector1">
              <a:avLst/>
            </a:prstGeom>
            <a:noFill/>
            <a:ln w="1143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6" name="Brown wrapped PSW"/>
            <p:cNvSpPr txBox="1"/>
            <p:nvPr/>
          </p:nvSpPr>
          <p:spPr>
            <a:xfrm>
              <a:off x="6602612" y="1548644"/>
              <a:ext cx="642496" cy="36933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ourier" pitchFamily="49" charset="0"/>
                </a:rPr>
                <a:t>PSW</a:t>
              </a:r>
            </a:p>
          </p:txBody>
        </p:sp>
        <p:cxnSp>
          <p:nvCxnSpPr>
            <p:cNvPr id="91" name="Brown arrow"/>
            <p:cNvCxnSpPr/>
            <p:nvPr/>
          </p:nvCxnSpPr>
          <p:spPr bwMode="auto">
            <a:xfrm>
              <a:off x="7040880" y="1840230"/>
              <a:ext cx="449580" cy="1154430"/>
            </a:xfrm>
            <a:prstGeom prst="straightConnector1">
              <a:avLst/>
            </a:prstGeom>
            <a:noFill/>
            <a:ln w="635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itle: Breakpoint Familie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Breakpoint Families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7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cing types"/>
          <p:cNvSpPr txBox="1"/>
          <p:nvPr/>
        </p:nvSpPr>
        <p:spPr>
          <a:xfrm>
            <a:off x="614696" y="1376772"/>
            <a:ext cx="79208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u="sng" dirty="0"/>
              <a:t>Tracing</a:t>
            </a:r>
            <a:r>
              <a:rPr lang="en-US" dirty="0"/>
              <a:t> is allowing the current one or more machine instructions to execute and recapturing execution upon a certain </a:t>
            </a:r>
            <a:r>
              <a:rPr lang="en-US" dirty="0" smtClean="0"/>
              <a:t>circumstance.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Let me explain what I mean by </a:t>
            </a:r>
            <a:r>
              <a:rPr lang="en-US" b="1" u="sng" dirty="0"/>
              <a:t>circumstance</a:t>
            </a:r>
            <a:r>
              <a:rPr lang="en-US" dirty="0"/>
              <a:t>: </a:t>
            </a:r>
            <a:r>
              <a:rPr lang="en-US" dirty="0" smtClean="0"/>
              <a:t>z/XDC has 7 ways to trace execution: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Single stepping (T)</a:t>
            </a:r>
            <a:r>
              <a:rPr lang="en-US" dirty="0"/>
              <a:t>: Allows one machine instruction to execute, and stops on the next.</a:t>
            </a:r>
            <a:endParaRPr lang="en-US" b="1" u="sng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Branch tracing (</a:t>
            </a:r>
            <a:r>
              <a:rPr lang="en-US" b="1" u="sng" dirty="0"/>
              <a:t>T B)</a:t>
            </a:r>
            <a:r>
              <a:rPr lang="en-US" dirty="0"/>
              <a:t>: Steps from one branching instruction to the next.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Successful branch tracing (</a:t>
            </a:r>
            <a:r>
              <a:rPr lang="en-US" b="1" u="sng" dirty="0"/>
              <a:t>T BY)</a:t>
            </a:r>
            <a:r>
              <a:rPr lang="en-US" dirty="0"/>
              <a:t>: Steps to the next branch instruction that will, in fact, branch. (The form that I use the most.)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Unsuccessful branch tracing (</a:t>
            </a:r>
            <a:r>
              <a:rPr lang="en-US" b="1" u="sng" dirty="0"/>
              <a:t>T BN)</a:t>
            </a:r>
            <a:r>
              <a:rPr lang="en-US" dirty="0"/>
              <a:t>: Steps to the next branch instruction that will NOT actually branch. (A good way to get lost!)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Loop Tracing (</a:t>
            </a:r>
            <a:r>
              <a:rPr lang="en-US" b="1" u="sng" dirty="0"/>
              <a:t>T *)</a:t>
            </a:r>
            <a:r>
              <a:rPr lang="en-US" dirty="0"/>
              <a:t>: Lets the current instruction execute and </a:t>
            </a:r>
            <a:r>
              <a:rPr lang="en-US" dirty="0" smtClean="0"/>
              <a:t>does </a:t>
            </a:r>
            <a:r>
              <a:rPr lang="en-US" dirty="0"/>
              <a:t>not recapture execution until that instruction is executed </a:t>
            </a:r>
            <a:r>
              <a:rPr lang="en-US" i="1" u="sng" dirty="0"/>
              <a:t>again</a:t>
            </a:r>
            <a:r>
              <a:rPr lang="en-US" dirty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Storage Alteration – Before (</a:t>
            </a:r>
            <a:r>
              <a:rPr lang="en-US" b="1" u="sng" dirty="0"/>
              <a:t>T SB)</a:t>
            </a:r>
            <a:r>
              <a:rPr lang="en-US" dirty="0"/>
              <a:t>: Stops on the next storage altering instruction </a:t>
            </a:r>
            <a:r>
              <a:rPr lang="en-US" i="1" u="sng" dirty="0"/>
              <a:t>before</a:t>
            </a:r>
            <a:r>
              <a:rPr lang="en-US" dirty="0"/>
              <a:t> it executes.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/>
              <a:t>Storage Alteration – After (</a:t>
            </a:r>
            <a:r>
              <a:rPr lang="en-US" b="1" u="sng" dirty="0"/>
              <a:t>T SA)</a:t>
            </a:r>
            <a:r>
              <a:rPr lang="en-US" dirty="0"/>
              <a:t>: Stops just past the next storage altering instruction just </a:t>
            </a:r>
            <a:r>
              <a:rPr lang="en-US" i="1" u="sng" dirty="0"/>
              <a:t>after</a:t>
            </a:r>
            <a:r>
              <a:rPr lang="en-US" dirty="0"/>
              <a:t> it executes.</a:t>
            </a:r>
          </a:p>
        </p:txBody>
      </p:sp>
      <p:sp>
        <p:nvSpPr>
          <p:cNvPr id="12" name="8th reveal (whitemask 8)"/>
          <p:cNvSpPr/>
          <p:nvPr/>
        </p:nvSpPr>
        <p:spPr bwMode="auto">
          <a:xfrm>
            <a:off x="660851" y="5553237"/>
            <a:ext cx="7789956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" name="7th reveal (whitemask 7)"/>
          <p:cNvSpPr/>
          <p:nvPr/>
        </p:nvSpPr>
        <p:spPr bwMode="auto">
          <a:xfrm>
            <a:off x="660851" y="5019949"/>
            <a:ext cx="7789956" cy="533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6th reveal (whitemask 6)"/>
          <p:cNvSpPr/>
          <p:nvPr/>
        </p:nvSpPr>
        <p:spPr bwMode="auto">
          <a:xfrm>
            <a:off x="664318" y="4476927"/>
            <a:ext cx="7789956" cy="5446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5th reveal (whitemask 5)"/>
          <p:cNvSpPr/>
          <p:nvPr/>
        </p:nvSpPr>
        <p:spPr bwMode="auto">
          <a:xfrm>
            <a:off x="660851" y="3932765"/>
            <a:ext cx="7789956" cy="5439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4th reveal (whitemask 4)"/>
          <p:cNvSpPr/>
          <p:nvPr/>
        </p:nvSpPr>
        <p:spPr bwMode="auto">
          <a:xfrm>
            <a:off x="666814" y="3376043"/>
            <a:ext cx="7789956" cy="5558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" name="3rd reveal (whitemask 3)"/>
          <p:cNvSpPr/>
          <p:nvPr/>
        </p:nvSpPr>
        <p:spPr bwMode="auto">
          <a:xfrm>
            <a:off x="664318" y="3082395"/>
            <a:ext cx="7789956" cy="2932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2nd reveal (whitemask 2)"/>
          <p:cNvSpPr/>
          <p:nvPr/>
        </p:nvSpPr>
        <p:spPr bwMode="auto">
          <a:xfrm>
            <a:off x="666814" y="2531263"/>
            <a:ext cx="7789956" cy="5526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1st reveal (whitemask 1)"/>
          <p:cNvSpPr/>
          <p:nvPr/>
        </p:nvSpPr>
        <p:spPr bwMode="auto">
          <a:xfrm>
            <a:off x="667397" y="1412776"/>
            <a:ext cx="7789956" cy="11161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3" name="Copy for handouts (Tracing types)" hidden="1"/>
          <p:cNvSpPr txBox="1"/>
          <p:nvPr/>
        </p:nvSpPr>
        <p:spPr>
          <a:xfrm>
            <a:off x="615370" y="1376772"/>
            <a:ext cx="79208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b="1" u="sng" dirty="0"/>
              <a:t>Tracing</a:t>
            </a:r>
            <a:r>
              <a:rPr lang="en-US" dirty="0"/>
              <a:t> is allowing the current one or more machine instructions to execute and recapturing execution upon a certain </a:t>
            </a:r>
            <a:r>
              <a:rPr lang="en-US" dirty="0" smtClean="0"/>
              <a:t>circumstance.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Let me explain what I mean by </a:t>
            </a:r>
            <a:r>
              <a:rPr lang="en-US" b="1" u="sng" dirty="0" smtClean="0"/>
              <a:t>circumstance</a:t>
            </a:r>
            <a:r>
              <a:rPr lang="en-US" dirty="0" smtClean="0"/>
              <a:t>: z/XDC has 7 ways to trace execution: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Single stepping (T)</a:t>
            </a:r>
            <a:r>
              <a:rPr lang="en-US" dirty="0" smtClean="0"/>
              <a:t>: Allows one machine instruction to execute, and stops on the next.</a:t>
            </a:r>
            <a:endParaRPr lang="en-US" b="1" u="sng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Branch tracing (</a:t>
            </a:r>
            <a:r>
              <a:rPr lang="en-US" b="1" u="sng" dirty="0"/>
              <a:t>T </a:t>
            </a:r>
            <a:r>
              <a:rPr lang="en-US" b="1" u="sng" dirty="0" smtClean="0"/>
              <a:t>B)</a:t>
            </a:r>
            <a:r>
              <a:rPr lang="en-US" dirty="0" smtClean="0"/>
              <a:t>: Steps from one branching instruction to the next.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Successful branch tracing (</a:t>
            </a:r>
            <a:r>
              <a:rPr lang="en-US" b="1" u="sng" dirty="0"/>
              <a:t>T </a:t>
            </a:r>
            <a:r>
              <a:rPr lang="en-US" b="1" u="sng" dirty="0" smtClean="0"/>
              <a:t>BY)</a:t>
            </a:r>
            <a:r>
              <a:rPr lang="en-US" dirty="0" smtClean="0"/>
              <a:t>: </a:t>
            </a:r>
            <a:r>
              <a:rPr lang="en-US" dirty="0"/>
              <a:t>Steps </a:t>
            </a:r>
            <a:r>
              <a:rPr lang="en-US" dirty="0" smtClean="0"/>
              <a:t>to the next branch instruction that will, in fact, branch. (The form that I use the most.)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Unsuccessful </a:t>
            </a:r>
            <a:r>
              <a:rPr lang="en-US" b="1" i="1" u="sng" dirty="0"/>
              <a:t>branch </a:t>
            </a:r>
            <a:r>
              <a:rPr lang="en-US" b="1" i="1" u="sng" dirty="0" smtClean="0"/>
              <a:t>tracing (</a:t>
            </a:r>
            <a:r>
              <a:rPr lang="en-US" b="1" u="sng" dirty="0"/>
              <a:t>T </a:t>
            </a:r>
            <a:r>
              <a:rPr lang="en-US" b="1" u="sng" dirty="0" smtClean="0"/>
              <a:t>BN)</a:t>
            </a:r>
            <a:r>
              <a:rPr lang="en-US" dirty="0" smtClean="0"/>
              <a:t>: </a:t>
            </a:r>
            <a:r>
              <a:rPr lang="en-US" dirty="0"/>
              <a:t>Steps to the next branch instruction that </a:t>
            </a:r>
            <a:r>
              <a:rPr lang="en-US" dirty="0" smtClean="0"/>
              <a:t>will NOT actually </a:t>
            </a:r>
            <a:r>
              <a:rPr lang="en-US" dirty="0"/>
              <a:t>branch</a:t>
            </a:r>
            <a:r>
              <a:rPr lang="en-US" dirty="0" smtClean="0"/>
              <a:t>. (A good way to get lost!)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Loop Tracing (</a:t>
            </a:r>
            <a:r>
              <a:rPr lang="en-US" b="1" u="sng" dirty="0"/>
              <a:t>T </a:t>
            </a:r>
            <a:r>
              <a:rPr lang="en-US" b="1" u="sng" dirty="0" smtClean="0"/>
              <a:t>*)</a:t>
            </a:r>
            <a:r>
              <a:rPr lang="en-US" dirty="0" smtClean="0"/>
              <a:t>: Lets the current instruction execute and does not recapture execution until that instruction is executed </a:t>
            </a:r>
            <a:r>
              <a:rPr lang="en-US" i="1" u="sng" dirty="0" smtClean="0"/>
              <a:t>again</a:t>
            </a:r>
            <a:r>
              <a:rPr lang="en-US" dirty="0" smtClean="0"/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Storage Alteration – Before (</a:t>
            </a:r>
            <a:r>
              <a:rPr lang="en-US" b="1" u="sng" dirty="0"/>
              <a:t>T </a:t>
            </a:r>
            <a:r>
              <a:rPr lang="en-US" b="1" u="sng" dirty="0" smtClean="0"/>
              <a:t>SB)</a:t>
            </a:r>
            <a:r>
              <a:rPr lang="en-US" dirty="0" smtClean="0"/>
              <a:t>: Stops on the next storage altering instruction </a:t>
            </a:r>
            <a:r>
              <a:rPr lang="en-US" i="1" u="sng" dirty="0" smtClean="0"/>
              <a:t>before</a:t>
            </a:r>
            <a:r>
              <a:rPr lang="en-US" dirty="0" smtClean="0"/>
              <a:t> it executes.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i="1" u="sng" dirty="0" smtClean="0"/>
              <a:t>Storage </a:t>
            </a:r>
            <a:r>
              <a:rPr lang="en-US" b="1" i="1" u="sng" dirty="0"/>
              <a:t>Alteration – </a:t>
            </a:r>
            <a:r>
              <a:rPr lang="en-US" b="1" i="1" u="sng" dirty="0" smtClean="0"/>
              <a:t>After (</a:t>
            </a:r>
            <a:r>
              <a:rPr lang="en-US" b="1" u="sng" dirty="0"/>
              <a:t>T </a:t>
            </a:r>
            <a:r>
              <a:rPr lang="en-US" b="1" u="sng" dirty="0" smtClean="0"/>
              <a:t>SA)</a:t>
            </a:r>
            <a:r>
              <a:rPr lang="en-US" dirty="0" smtClean="0"/>
              <a:t>: Stops just past </a:t>
            </a:r>
            <a:r>
              <a:rPr lang="en-US" dirty="0"/>
              <a:t>the next storage altering instruction </a:t>
            </a:r>
            <a:r>
              <a:rPr lang="en-US" dirty="0" smtClean="0"/>
              <a:t>just </a:t>
            </a:r>
            <a:r>
              <a:rPr lang="en-US" i="1" u="sng" dirty="0" smtClean="0"/>
              <a:t>after</a:t>
            </a:r>
            <a:r>
              <a:rPr lang="en-US" dirty="0" smtClean="0"/>
              <a:t> </a:t>
            </a:r>
            <a:r>
              <a:rPr lang="en-US" dirty="0"/>
              <a:t>it executes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: Traces"/>
          <p:cNvSpPr>
            <a:spLocks noGrp="1"/>
          </p:cNvSpPr>
          <p:nvPr>
            <p:ph type="ctrTitle"/>
          </p:nvPr>
        </p:nvSpPr>
        <p:spPr>
          <a:xfrm>
            <a:off x="685800" y="826192"/>
            <a:ext cx="7772400" cy="612068"/>
          </a:xfrm>
        </p:spPr>
        <p:txBody>
          <a:bodyPr/>
          <a:lstStyle/>
          <a:p>
            <a:r>
              <a:rPr lang="en-US" dirty="0" smtClean="0"/>
              <a:t>Traces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9" grpId="0" animBg="1"/>
      <p:bldP spid="8" grpId="0" animBg="1"/>
      <p:bldP spid="7" grpId="0" animBg="1"/>
      <p:bldP spid="6" grpId="0" animBg="1"/>
      <p:bldP spid="5" grpId="0" animBg="1"/>
      <p:bldP spid="4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1st reveal (Program diagram)"/>
          <p:cNvGrpSpPr/>
          <p:nvPr/>
        </p:nvGrpSpPr>
        <p:grpSpPr>
          <a:xfrm>
            <a:off x="3959932" y="1733310"/>
            <a:ext cx="4320480" cy="4540006"/>
            <a:chOff x="2815165" y="1733310"/>
            <a:chExt cx="4320480" cy="4540006"/>
          </a:xfrm>
        </p:grpSpPr>
        <p:grpSp>
          <p:nvGrpSpPr>
            <p:cNvPr id="10" name="Lines of code"/>
            <p:cNvGrpSpPr/>
            <p:nvPr/>
          </p:nvGrpSpPr>
          <p:grpSpPr>
            <a:xfrm>
              <a:off x="3551999" y="2165358"/>
              <a:ext cx="2064117" cy="3639906"/>
              <a:chOff x="3551999" y="2165358"/>
              <a:chExt cx="2064117" cy="3639906"/>
            </a:xfrm>
          </p:grpSpPr>
          <p:cxnSp>
            <p:nvCxnSpPr>
              <p:cNvPr id="9" name="Straight Connector 8"/>
              <p:cNvCxnSpPr/>
              <p:nvPr/>
            </p:nvCxnSpPr>
            <p:spPr bwMode="auto">
              <a:xfrm>
                <a:off x="3551999" y="21653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>
                <a:off x="3560608" y="2319497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>
                <a:off x="3551999" y="2471897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" name="Straight Connector 12"/>
              <p:cNvCxnSpPr/>
              <p:nvPr/>
            </p:nvCxnSpPr>
            <p:spPr bwMode="auto">
              <a:xfrm>
                <a:off x="3560608" y="26225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>
                <a:off x="3551999" y="27749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3560608" y="29273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3560608" y="30797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3553247" y="32321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3560608" y="33845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>
                <a:off x="3560608" y="35369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3560608" y="36893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>
                <a:off x="3560608" y="38417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>
                <a:off x="3551999" y="39941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3560608" y="41465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>
                <a:off x="3560608" y="42989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3560608" y="44513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>
                <a:off x="3560608" y="46037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3551999" y="47561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3560608" y="49085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3560608" y="50609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7" name="Straight Connector 86"/>
              <p:cNvCxnSpPr/>
              <p:nvPr/>
            </p:nvCxnSpPr>
            <p:spPr bwMode="auto">
              <a:xfrm>
                <a:off x="3562872" y="5213358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>
                <a:off x="3562872" y="5351470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4" name="Straight Connector 93"/>
              <p:cNvCxnSpPr/>
              <p:nvPr/>
            </p:nvCxnSpPr>
            <p:spPr bwMode="auto">
              <a:xfrm>
                <a:off x="3563888" y="5500464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>
                <a:off x="3563888" y="5652864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>
                <a:off x="3563888" y="5805264"/>
                <a:ext cx="2052228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" name="Program box"/>
            <p:cNvSpPr/>
            <p:nvPr/>
          </p:nvSpPr>
          <p:spPr bwMode="auto">
            <a:xfrm>
              <a:off x="2815165" y="1733310"/>
              <a:ext cx="4320480" cy="4540006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51" name="2nd reveal (Code points)"/>
          <p:cNvGrpSpPr/>
          <p:nvPr/>
        </p:nvGrpSpPr>
        <p:grpSpPr>
          <a:xfrm>
            <a:off x="4611683" y="2343159"/>
            <a:ext cx="2139869" cy="2861648"/>
            <a:chOff x="4611683" y="2343159"/>
            <a:chExt cx="2139869" cy="2861648"/>
          </a:xfrm>
        </p:grpSpPr>
        <p:sp>
          <p:nvSpPr>
            <p:cNvPr id="93" name="Code: MBSINITZ LA R0..."/>
            <p:cNvSpPr txBox="1"/>
            <p:nvPr/>
          </p:nvSpPr>
          <p:spPr>
            <a:xfrm>
              <a:off x="4611683" y="4927808"/>
              <a:ext cx="176522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latin typeface="Courier" pitchFamily="49" charset="0"/>
                </a:rPr>
                <a:t>MBSINITZ </a:t>
              </a:r>
              <a:r>
                <a:rPr lang="en-US" sz="1200" b="1" dirty="0" smtClean="0">
                  <a:solidFill>
                    <a:srgbClr val="0070C0"/>
                  </a:solidFill>
                  <a:latin typeface="Courier" pitchFamily="49" charset="0"/>
                </a:rPr>
                <a:t>LA R0...</a:t>
              </a:r>
              <a:endParaRPr lang="en-US" sz="1200" b="1" dirty="0">
                <a:solidFill>
                  <a:srgbClr val="0070C0"/>
                </a:solidFill>
                <a:latin typeface="Courier" pitchFamily="49" charset="0"/>
              </a:endParaRPr>
            </a:p>
          </p:txBody>
        </p:sp>
        <p:sp>
          <p:nvSpPr>
            <p:cNvPr id="89" name="Code: JNZ MBSINITZ"/>
            <p:cNvSpPr txBox="1"/>
            <p:nvPr/>
          </p:nvSpPr>
          <p:spPr>
            <a:xfrm>
              <a:off x="5451196" y="4168330"/>
              <a:ext cx="130035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latin typeface="Courier" pitchFamily="49" charset="0"/>
                </a:rPr>
                <a:t>JNZ </a:t>
              </a:r>
              <a:r>
                <a:rPr lang="en-US" sz="1200" b="1" dirty="0" smtClean="0">
                  <a:solidFill>
                    <a:srgbClr val="0070C0"/>
                  </a:solidFill>
                  <a:latin typeface="Courier" pitchFamily="49" charset="0"/>
                </a:rPr>
                <a:t>MBSINITZ</a:t>
              </a:r>
              <a:endParaRPr lang="en-US" sz="1200" b="1" dirty="0">
                <a:solidFill>
                  <a:srgbClr val="0070C0"/>
                </a:solidFill>
                <a:latin typeface="Courier" pitchFamily="49" charset="0"/>
              </a:endParaRPr>
            </a:p>
          </p:txBody>
        </p:sp>
        <p:sp>
          <p:nvSpPr>
            <p:cNvPr id="97" name="Code: JM MBSOOPS"/>
            <p:cNvSpPr txBox="1"/>
            <p:nvPr/>
          </p:nvSpPr>
          <p:spPr>
            <a:xfrm>
              <a:off x="5472100" y="3553329"/>
              <a:ext cx="111440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0070C0"/>
                  </a:solidFill>
                  <a:latin typeface="Courier" pitchFamily="49" charset="0"/>
                </a:rPr>
                <a:t>JM MBSOOPS</a:t>
              </a:r>
              <a:endParaRPr lang="en-US" sz="1200" b="1" dirty="0">
                <a:solidFill>
                  <a:srgbClr val="0070C0"/>
                </a:solidFill>
                <a:latin typeface="Courier" pitchFamily="49" charset="0"/>
              </a:endParaRPr>
            </a:p>
          </p:txBody>
        </p:sp>
        <p:sp>
          <p:nvSpPr>
            <p:cNvPr id="92" name="Code: MBIWDCBZ ICM R0..."/>
            <p:cNvSpPr txBox="1"/>
            <p:nvPr/>
          </p:nvSpPr>
          <p:spPr>
            <a:xfrm>
              <a:off x="4616015" y="3096129"/>
              <a:ext cx="185820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70C0"/>
                  </a:solidFill>
                  <a:latin typeface="Courier" pitchFamily="49" charset="0"/>
                </a:rPr>
                <a:t>MBIWDCBZ ICM </a:t>
              </a:r>
              <a:r>
                <a:rPr lang="en-US" sz="1200" b="1" dirty="0" smtClean="0">
                  <a:solidFill>
                    <a:srgbClr val="0070C0"/>
                  </a:solidFill>
                  <a:latin typeface="Courier" pitchFamily="49" charset="0"/>
                </a:rPr>
                <a:t>R0...</a:t>
              </a:r>
              <a:endParaRPr lang="en-US" sz="1200" b="1" dirty="0">
                <a:solidFill>
                  <a:srgbClr val="0070C0"/>
                </a:solidFill>
                <a:latin typeface="Courier" pitchFamily="49" charset="0"/>
              </a:endParaRPr>
            </a:p>
          </p:txBody>
        </p:sp>
        <p:sp>
          <p:nvSpPr>
            <p:cNvPr id="7" name="Code: JZ"/>
            <p:cNvSpPr txBox="1"/>
            <p:nvPr/>
          </p:nvSpPr>
          <p:spPr>
            <a:xfrm>
              <a:off x="5472100" y="2343159"/>
              <a:ext cx="120738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0070C0"/>
                  </a:solidFill>
                  <a:latin typeface="Courier" pitchFamily="49" charset="0"/>
                </a:rPr>
                <a:t>JZ MBIWDCBZ</a:t>
              </a:r>
              <a:endParaRPr lang="en-US" sz="1200" b="1" dirty="0">
                <a:solidFill>
                  <a:srgbClr val="0070C0"/>
                </a:solidFill>
                <a:latin typeface="Courier" pitchFamily="49" charset="0"/>
              </a:endParaRPr>
            </a:p>
          </p:txBody>
        </p:sp>
      </p:grpSp>
      <p:sp>
        <p:nvSpPr>
          <p:cNvPr id="144" name="3rd reveal #2 (Code: red JZ)"/>
          <p:cNvSpPr txBox="1"/>
          <p:nvPr/>
        </p:nvSpPr>
        <p:spPr>
          <a:xfrm>
            <a:off x="5472100" y="2343165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u="sng" dirty="0" smtClean="0">
                <a:solidFill>
                  <a:srgbClr val="FF0000"/>
                </a:solidFill>
                <a:latin typeface="Courier" pitchFamily="49" charset="0"/>
              </a:rPr>
              <a:t>JZ MBIWDCBZ</a:t>
            </a:r>
            <a:endParaRPr lang="en-US" sz="1200" b="1" u="sng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158" name="3rd reveal #3 (Red box)"/>
          <p:cNvSpPr/>
          <p:nvPr/>
        </p:nvSpPr>
        <p:spPr bwMode="auto">
          <a:xfrm>
            <a:off x="5544108" y="2402205"/>
            <a:ext cx="1078404" cy="162699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61" name="3rd reveal #1 (Flow arrow #1)"/>
          <p:cNvCxnSpPr/>
          <p:nvPr/>
        </p:nvCxnSpPr>
        <p:spPr bwMode="auto">
          <a:xfrm>
            <a:off x="5722880" y="1808820"/>
            <a:ext cx="0" cy="534339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9" name="4th reveal (Cmt: (.MBIWDCBZ))"/>
          <p:cNvSpPr txBox="1"/>
          <p:nvPr/>
        </p:nvSpPr>
        <p:spPr>
          <a:xfrm>
            <a:off x="6885548" y="2345718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ourier" pitchFamily="49" charset="0"/>
              </a:rPr>
              <a:t>(.MBIWDCBZ)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ourier" pitchFamily="49" charset="0"/>
            </a:endParaRPr>
          </a:p>
        </p:txBody>
      </p:sp>
      <p:sp>
        <p:nvSpPr>
          <p:cNvPr id="142" name="5th reveal (Cmt: (NO BRANCH))"/>
          <p:cNvSpPr txBox="1"/>
          <p:nvPr/>
        </p:nvSpPr>
        <p:spPr>
          <a:xfrm>
            <a:off x="6883876" y="2345070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ourier" pitchFamily="49" charset="0"/>
              </a:rPr>
              <a:t>(NO BRANCH)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ourier" pitchFamily="49" charset="0"/>
            </a:endParaRPr>
          </a:p>
        </p:txBody>
      </p:sp>
      <p:sp>
        <p:nvSpPr>
          <p:cNvPr id="143" name="6th reveal (Cmt: (.MBIWDCBZ))"/>
          <p:cNvSpPr txBox="1"/>
          <p:nvPr/>
        </p:nvSpPr>
        <p:spPr>
          <a:xfrm>
            <a:off x="6883876" y="2345070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ourier" pitchFamily="49" charset="0"/>
              </a:rPr>
              <a:t>(.MBIWDCBZ)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ourier" pitchFamily="49" charset="0"/>
            </a:endParaRPr>
          </a:p>
        </p:txBody>
      </p:sp>
      <p:sp>
        <p:nvSpPr>
          <p:cNvPr id="141" name="7th reveal (Brown wrapped T BY)"/>
          <p:cNvSpPr txBox="1"/>
          <p:nvPr/>
        </p:nvSpPr>
        <p:spPr>
          <a:xfrm>
            <a:off x="2447764" y="2352252"/>
            <a:ext cx="648072" cy="3077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 BY</a:t>
            </a:r>
          </a:p>
        </p:txBody>
      </p:sp>
      <p:sp>
        <p:nvSpPr>
          <p:cNvPr id="147" name="8th reveal #4 (Cmt: (.MBIWDCBZ))"/>
          <p:cNvSpPr txBox="1"/>
          <p:nvPr/>
        </p:nvSpPr>
        <p:spPr>
          <a:xfrm>
            <a:off x="6885548" y="4146558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ourier" pitchFamily="49" charset="0"/>
              </a:rPr>
              <a:t>(.MBSINITZ)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ourier" pitchFamily="49" charset="0"/>
            </a:endParaRPr>
          </a:p>
        </p:txBody>
      </p:sp>
      <p:sp>
        <p:nvSpPr>
          <p:cNvPr id="146" name="8th reveal #2 (Code: red JNZ)"/>
          <p:cNvSpPr txBox="1"/>
          <p:nvPr/>
        </p:nvSpPr>
        <p:spPr>
          <a:xfrm>
            <a:off x="5452648" y="4167939"/>
            <a:ext cx="1300356" cy="276999"/>
          </a:xfrm>
          <a:prstGeom prst="rect">
            <a:avLst/>
          </a:prstGeom>
          <a:solidFill>
            <a:schemeClr val="bg1">
              <a:alpha val="32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u="sng" dirty="0">
                <a:solidFill>
                  <a:srgbClr val="FF0000"/>
                </a:solidFill>
                <a:latin typeface="Courier" pitchFamily="49" charset="0"/>
              </a:rPr>
              <a:t>JNZ </a:t>
            </a:r>
            <a:r>
              <a:rPr lang="en-US" sz="1200" b="1" u="sng" dirty="0" smtClean="0">
                <a:solidFill>
                  <a:srgbClr val="FF0000"/>
                </a:solidFill>
                <a:latin typeface="Courier" pitchFamily="49" charset="0"/>
              </a:rPr>
              <a:t>MBSINITZ</a:t>
            </a:r>
            <a:endParaRPr lang="en-US" sz="1200" b="1" u="sng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159" name="8th reveal #3 (Red box)"/>
          <p:cNvSpPr/>
          <p:nvPr/>
        </p:nvSpPr>
        <p:spPr bwMode="auto">
          <a:xfrm>
            <a:off x="5545115" y="4213860"/>
            <a:ext cx="1078404" cy="162699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45" name="8th reveal #1 (Code: blue JZ)"/>
          <p:cNvSpPr txBox="1"/>
          <p:nvPr/>
        </p:nvSpPr>
        <p:spPr>
          <a:xfrm>
            <a:off x="5472100" y="2343165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70C0"/>
                </a:solidFill>
                <a:latin typeface="Courier" pitchFamily="49" charset="0"/>
              </a:rPr>
              <a:t>JZ MBIWDCBZ</a:t>
            </a:r>
            <a:endParaRPr lang="en-US" sz="1200" b="1" dirty="0">
              <a:solidFill>
                <a:srgbClr val="0070C0"/>
              </a:solidFill>
              <a:latin typeface="Courier" pitchFamily="49" charset="0"/>
            </a:endParaRPr>
          </a:p>
        </p:txBody>
      </p:sp>
      <p:cxnSp>
        <p:nvCxnSpPr>
          <p:cNvPr id="109" name="9th reveal #1 (Flow arrow #2a)"/>
          <p:cNvCxnSpPr/>
          <p:nvPr/>
        </p:nvCxnSpPr>
        <p:spPr bwMode="auto">
          <a:xfrm flipH="1">
            <a:off x="4181475" y="2481463"/>
            <a:ext cx="1312822" cy="2141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3" name="9th reveal #2 (Flow arrow #2b)"/>
          <p:cNvCxnSpPr/>
          <p:nvPr/>
        </p:nvCxnSpPr>
        <p:spPr bwMode="auto">
          <a:xfrm>
            <a:off x="4211960" y="2471897"/>
            <a:ext cx="0" cy="760261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9th reveal #3 (Flow arrow #2c)"/>
          <p:cNvCxnSpPr/>
          <p:nvPr/>
        </p:nvCxnSpPr>
        <p:spPr bwMode="auto">
          <a:xfrm>
            <a:off x="4181475" y="3246060"/>
            <a:ext cx="510540" cy="3870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8" name="10th reveal (Red X)"/>
          <p:cNvSpPr/>
          <p:nvPr/>
        </p:nvSpPr>
        <p:spPr bwMode="auto">
          <a:xfrm>
            <a:off x="5450881" y="2312798"/>
            <a:ext cx="525275" cy="1071080"/>
          </a:xfrm>
          <a:prstGeom prst="mathMultiply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131" name="11th reveal (Flow arrow #3)"/>
          <p:cNvCxnSpPr/>
          <p:nvPr/>
        </p:nvCxnSpPr>
        <p:spPr bwMode="auto">
          <a:xfrm>
            <a:off x="5724128" y="3307419"/>
            <a:ext cx="397" cy="906441"/>
          </a:xfrm>
          <a:prstGeom prst="straightConnector1">
            <a:avLst/>
          </a:prstGeom>
          <a:noFill/>
          <a:ln w="63500" cap="flat" cmpd="sng" algn="ctr">
            <a:solidFill>
              <a:srgbClr val="00B0F0">
                <a:alpha val="70000"/>
              </a:srgb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12th reveal (Red X)"/>
          <p:cNvSpPr/>
          <p:nvPr/>
        </p:nvSpPr>
        <p:spPr bwMode="auto">
          <a:xfrm>
            <a:off x="5469794" y="3455479"/>
            <a:ext cx="379492" cy="468052"/>
          </a:xfrm>
          <a:prstGeom prst="mathMultiply">
            <a:avLst/>
          </a:prstGeom>
          <a:solidFill>
            <a:srgbClr val="FF0000">
              <a:alpha val="70000"/>
            </a:srgbClr>
          </a:solidFill>
          <a:ln w="12700"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63" name="13th reveal (1 fall thru occurred)"/>
          <p:cNvSpPr txBox="1"/>
          <p:nvPr/>
        </p:nvSpPr>
        <p:spPr>
          <a:xfrm>
            <a:off x="162362" y="1554714"/>
            <a:ext cx="2986715" cy="38472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TRACE -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JNZ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(1 FALL THRU OCCURRED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150" name="14th reveal #1 (Cmt: (.MBIWDCBZ))"/>
          <p:cNvSpPr txBox="1"/>
          <p:nvPr/>
        </p:nvSpPr>
        <p:spPr>
          <a:xfrm>
            <a:off x="6883876" y="4147175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u="sng" dirty="0" smtClean="0">
                <a:solidFill>
                  <a:schemeClr val="accent1">
                    <a:lumMod val="50000"/>
                  </a:schemeClr>
                </a:solidFill>
                <a:latin typeface="Courier" pitchFamily="49" charset="0"/>
              </a:rPr>
              <a:t>(.MBSINITZ)</a:t>
            </a:r>
            <a:endParaRPr lang="en-US" sz="1200" b="1" u="sng" dirty="0">
              <a:solidFill>
                <a:schemeClr val="accent1">
                  <a:lumMod val="50000"/>
                </a:schemeClr>
              </a:solidFill>
              <a:latin typeface="Courier" pitchFamily="49" charset="0"/>
            </a:endParaRPr>
          </a:p>
        </p:txBody>
      </p:sp>
      <p:sp>
        <p:nvSpPr>
          <p:cNvPr id="160" name="14th reveal #2 (Red box)"/>
          <p:cNvSpPr/>
          <p:nvPr/>
        </p:nvSpPr>
        <p:spPr bwMode="auto">
          <a:xfrm>
            <a:off x="6944322" y="4207847"/>
            <a:ext cx="1078404" cy="162699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156" name="15th reveal #8 (Flow arrow #5)"/>
          <p:cNvCxnSpPr/>
          <p:nvPr/>
        </p:nvCxnSpPr>
        <p:spPr bwMode="auto">
          <a:xfrm>
            <a:off x="5725244" y="5204807"/>
            <a:ext cx="0" cy="996501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5" name="15th reveal #7 (Flow arrow #4c)"/>
          <p:cNvCxnSpPr/>
          <p:nvPr/>
        </p:nvCxnSpPr>
        <p:spPr bwMode="auto">
          <a:xfrm>
            <a:off x="4181475" y="5061414"/>
            <a:ext cx="510540" cy="3870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5" name="15th reveal #6 (Red X)"/>
          <p:cNvSpPr/>
          <p:nvPr/>
        </p:nvSpPr>
        <p:spPr bwMode="auto">
          <a:xfrm>
            <a:off x="5472100" y="4181881"/>
            <a:ext cx="525275" cy="970999"/>
          </a:xfrm>
          <a:prstGeom prst="mathMultiply">
            <a:avLst/>
          </a:prstGeom>
          <a:solidFill>
            <a:srgbClr val="FF0000"/>
          </a:solidFill>
          <a:ln w="12700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134" name="15th reveal #5 (Flow arrow #4b)"/>
          <p:cNvCxnSpPr/>
          <p:nvPr/>
        </p:nvCxnSpPr>
        <p:spPr bwMode="auto">
          <a:xfrm>
            <a:off x="4211960" y="4287251"/>
            <a:ext cx="0" cy="760261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15th reveal #4 (Flow arrow #4a)"/>
          <p:cNvCxnSpPr/>
          <p:nvPr/>
        </p:nvCxnSpPr>
        <p:spPr bwMode="auto">
          <a:xfrm flipH="1">
            <a:off x="4181475" y="4296817"/>
            <a:ext cx="1312822" cy="2141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4" name="15th reveal #3 (Code: JNZ MBSINITZ)"/>
          <p:cNvSpPr txBox="1"/>
          <p:nvPr/>
        </p:nvSpPr>
        <p:spPr>
          <a:xfrm>
            <a:off x="5452648" y="4167733"/>
            <a:ext cx="130035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Courier" pitchFamily="49" charset="0"/>
              </a:rPr>
              <a:t>JNZ </a:t>
            </a:r>
            <a:r>
              <a:rPr lang="en-US" sz="1200" b="1" dirty="0" smtClean="0">
                <a:solidFill>
                  <a:srgbClr val="0070C0"/>
                </a:solidFill>
                <a:latin typeface="Courier" pitchFamily="49" charset="0"/>
              </a:rPr>
              <a:t>MBSINITZ</a:t>
            </a:r>
            <a:endParaRPr lang="en-US" sz="1200" b="1" dirty="0">
              <a:solidFill>
                <a:srgbClr val="0070C0"/>
              </a:solidFill>
              <a:latin typeface="Courier" pitchFamily="49" charset="0"/>
            </a:endParaRPr>
          </a:p>
        </p:txBody>
      </p:sp>
      <p:sp>
        <p:nvSpPr>
          <p:cNvPr id="161" name="15th reveal #2 (Cmt: (.MBIWDCBZ))"/>
          <p:cNvSpPr txBox="1"/>
          <p:nvPr/>
        </p:nvSpPr>
        <p:spPr>
          <a:xfrm>
            <a:off x="6883876" y="4147175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ourier" pitchFamily="49" charset="0"/>
              </a:rPr>
              <a:t>(.MBSINITZ)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ourier" pitchFamily="49" charset="0"/>
            </a:endParaRPr>
          </a:p>
        </p:txBody>
      </p:sp>
      <p:sp>
        <p:nvSpPr>
          <p:cNvPr id="153" name="15th reveal #1 (Brown wrapped T BY)"/>
          <p:cNvSpPr txBox="1"/>
          <p:nvPr/>
        </p:nvSpPr>
        <p:spPr>
          <a:xfrm>
            <a:off x="2447764" y="4131785"/>
            <a:ext cx="648072" cy="3077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T BY</a:t>
            </a:r>
          </a:p>
        </p:txBody>
      </p:sp>
      <p:sp>
        <p:nvSpPr>
          <p:cNvPr id="2" name="Title: Traces – T BY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Traces – T BY</a:t>
            </a:r>
            <a:endParaRPr lang="en-US" dirty="0"/>
          </a:p>
        </p:txBody>
      </p:sp>
      <p:cxnSp>
        <p:nvCxnSpPr>
          <p:cNvPr id="53" name="Vertical guide" hidden="1"/>
          <p:cNvCxnSpPr/>
          <p:nvPr/>
        </p:nvCxnSpPr>
        <p:spPr bwMode="auto">
          <a:xfrm>
            <a:off x="5722880" y="1473361"/>
            <a:ext cx="0" cy="443199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7797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000"/>
                            </p:stCondLst>
                            <p:childTnLst>
                              <p:par>
                                <p:cTn id="1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58" grpId="0" animBg="1"/>
      <p:bldP spid="139" grpId="0" animBg="1"/>
      <p:bldP spid="142" grpId="0" animBg="1"/>
      <p:bldP spid="143" grpId="0" animBg="1"/>
      <p:bldP spid="141" grpId="0" animBg="1"/>
      <p:bldP spid="147" grpId="0" animBg="1"/>
      <p:bldP spid="146" grpId="0" animBg="1"/>
      <p:bldP spid="159" grpId="0" animBg="1"/>
      <p:bldP spid="145" grpId="0" animBg="1"/>
      <p:bldP spid="148" grpId="0" animBg="1"/>
      <p:bldP spid="151" grpId="0" animBg="1"/>
      <p:bldP spid="163" grpId="0" animBg="1"/>
      <p:bldP spid="150" grpId="0" animBg="1"/>
      <p:bldP spid="160" grpId="0" animBg="1"/>
      <p:bldP spid="155" grpId="0" animBg="1"/>
      <p:bldP spid="154" grpId="0" animBg="1"/>
      <p:bldP spid="161" grpId="0" animBg="1"/>
      <p:bldP spid="1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/XDC usage requirements"/>
          <p:cNvSpPr txBox="1"/>
          <p:nvPr/>
        </p:nvSpPr>
        <p:spPr>
          <a:xfrm>
            <a:off x="466224" y="1538700"/>
            <a:ext cx="82102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z/XDC basically is a recovery routine. It can be used as an ESTAE, an ESTAEX, an ESTAI or even an FRR routine.</a:t>
            </a:r>
          </a:p>
          <a:p>
            <a:r>
              <a:rPr lang="en-US" dirty="0"/>
              <a:t>In order to use z/XDC to debug a section of code, </a:t>
            </a:r>
            <a:r>
              <a:rPr lang="en-US" u="sng" dirty="0"/>
              <a:t>two things</a:t>
            </a:r>
            <a:r>
              <a:rPr lang="en-US" dirty="0"/>
              <a:t> must be true: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z/XDC must be the </a:t>
            </a:r>
            <a:r>
              <a:rPr lang="en-US" u="sng" dirty="0"/>
              <a:t>newest</a:t>
            </a:r>
            <a:r>
              <a:rPr lang="en-US" dirty="0"/>
              <a:t> recovery routine for the code being debugged.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</a:t>
            </a:r>
            <a:r>
              <a:rPr lang="en-US" u="sng" dirty="0"/>
              <a:t>retry level environment</a:t>
            </a:r>
            <a:r>
              <a:rPr lang="en-US" dirty="0"/>
              <a:t> must be the same environment as </a:t>
            </a:r>
            <a:r>
              <a:rPr lang="en-US" dirty="0" smtClean="0"/>
              <a:t>that </a:t>
            </a:r>
            <a:r>
              <a:rPr lang="en-US" dirty="0"/>
              <a:t>of the code being debugged… But what </a:t>
            </a:r>
            <a:r>
              <a:rPr lang="en-US" dirty="0" smtClean="0"/>
              <a:t>does </a:t>
            </a:r>
            <a:r>
              <a:rPr lang="en-US" dirty="0"/>
              <a:t>this mean?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If z/XDC is running as an ESTAE[X], then it must be owned by the Request Block (RB) under which the target code is running.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/>
              <a:t>One way for this to be true is if that code had issued an ESTAEX macro setting up z/XDC as its </a:t>
            </a:r>
            <a:r>
              <a:rPr lang="en-US" dirty="0" smtClean="0"/>
              <a:t>own recovery </a:t>
            </a:r>
            <a:r>
              <a:rPr lang="en-US" dirty="0"/>
              <a:t>routine</a:t>
            </a:r>
            <a:r>
              <a:rPr lang="en-US" dirty="0" smtClean="0"/>
              <a:t>. </a:t>
            </a:r>
            <a:r>
              <a:rPr lang="en-US" dirty="0"/>
              <a:t>(Fortunately, there are other ways to accomplish this.)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If z/XDC is running as an ESTAI, then: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/>
              <a:t>The target code must be running under a Program Request Block (PRB),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/>
              <a:t>AND no older </a:t>
            </a:r>
            <a:r>
              <a:rPr lang="en-US" dirty="0" smtClean="0"/>
              <a:t>non-PRBs </a:t>
            </a:r>
            <a:r>
              <a:rPr lang="en-US" dirty="0"/>
              <a:t>may exist on the Request Block chain.</a:t>
            </a:r>
          </a:p>
          <a:p>
            <a:r>
              <a:rPr lang="en-US" sz="2200" dirty="0">
                <a:solidFill>
                  <a:srgbClr val="FF0000"/>
                </a:solidFill>
              </a:rPr>
              <a:t>When the above conditions are not met, then z/XDC cannot be used!</a:t>
            </a:r>
          </a:p>
          <a:p>
            <a:r>
              <a:rPr lang="en-US" sz="3200" dirty="0">
                <a:solidFill>
                  <a:srgbClr val="0070C0"/>
                </a:solidFill>
              </a:rPr>
              <a:t>But hooks can fix that!</a:t>
            </a:r>
            <a:endParaRPr lang="en-US" sz="3200" dirty="0"/>
          </a:p>
        </p:txBody>
      </p:sp>
      <p:sp>
        <p:nvSpPr>
          <p:cNvPr id="16" name="12th reveal (whitemask: newest)"/>
          <p:cNvSpPr/>
          <p:nvPr/>
        </p:nvSpPr>
        <p:spPr bwMode="auto">
          <a:xfrm>
            <a:off x="461153" y="5735348"/>
            <a:ext cx="8210232" cy="4908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5" name="11th reveal (whitemask: newest)"/>
          <p:cNvSpPr/>
          <p:nvPr/>
        </p:nvSpPr>
        <p:spPr bwMode="auto">
          <a:xfrm>
            <a:off x="457970" y="5432053"/>
            <a:ext cx="8210232" cy="3032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4" name="10th reveal (whitemask: newest)"/>
          <p:cNvSpPr/>
          <p:nvPr/>
        </p:nvSpPr>
        <p:spPr bwMode="auto">
          <a:xfrm>
            <a:off x="457259" y="5174751"/>
            <a:ext cx="8210232" cy="2552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0" name="9th reveal (whitemask: newest)"/>
          <p:cNvSpPr/>
          <p:nvPr/>
        </p:nvSpPr>
        <p:spPr bwMode="auto">
          <a:xfrm>
            <a:off x="457259" y="4889000"/>
            <a:ext cx="8210232" cy="285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" name="8th reveal (whitemask: newest)"/>
          <p:cNvSpPr/>
          <p:nvPr/>
        </p:nvSpPr>
        <p:spPr bwMode="auto">
          <a:xfrm>
            <a:off x="456893" y="4607061"/>
            <a:ext cx="8210232" cy="2819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2" name="7th reveal (whitemask: newest)"/>
          <p:cNvSpPr/>
          <p:nvPr/>
        </p:nvSpPr>
        <p:spPr bwMode="auto">
          <a:xfrm>
            <a:off x="457259" y="3808852"/>
            <a:ext cx="8210232" cy="7982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6th reveal (whitemask: newest)"/>
          <p:cNvSpPr/>
          <p:nvPr/>
        </p:nvSpPr>
        <p:spPr bwMode="auto">
          <a:xfrm>
            <a:off x="466224" y="3254513"/>
            <a:ext cx="8210232" cy="552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7" name="5th reveal (whitemask: newest)"/>
          <p:cNvSpPr/>
          <p:nvPr/>
        </p:nvSpPr>
        <p:spPr bwMode="auto">
          <a:xfrm>
            <a:off x="1979712" y="2981747"/>
            <a:ext cx="2582297" cy="2727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4th reveal (whitemask: debug)"/>
          <p:cNvSpPr/>
          <p:nvPr/>
        </p:nvSpPr>
        <p:spPr bwMode="auto">
          <a:xfrm>
            <a:off x="466224" y="2708982"/>
            <a:ext cx="8210232" cy="5455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" name="3rd reveal (whitemask: where)"/>
          <p:cNvSpPr/>
          <p:nvPr/>
        </p:nvSpPr>
        <p:spPr bwMode="auto">
          <a:xfrm>
            <a:off x="466224" y="2445438"/>
            <a:ext cx="8210232" cy="2635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2nd reveal (whitemask: SVC)"/>
          <p:cNvSpPr/>
          <p:nvPr/>
        </p:nvSpPr>
        <p:spPr bwMode="auto">
          <a:xfrm>
            <a:off x="466224" y="2150769"/>
            <a:ext cx="8210232" cy="2969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1st reveal (whitemask: Hooking)"/>
          <p:cNvSpPr/>
          <p:nvPr/>
        </p:nvSpPr>
        <p:spPr bwMode="auto">
          <a:xfrm>
            <a:off x="466224" y="1540018"/>
            <a:ext cx="8210232" cy="610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Copy for handouts (z/XDC usage requirements)"/>
          <p:cNvSpPr txBox="1"/>
          <p:nvPr/>
        </p:nvSpPr>
        <p:spPr>
          <a:xfrm>
            <a:off x="467544" y="1538700"/>
            <a:ext cx="82102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z/XDC basically is a recovery routine. It can be used as an ESTAE, an ESTAEX, an ESTAI or even an FRR routine.</a:t>
            </a:r>
          </a:p>
          <a:p>
            <a:r>
              <a:rPr lang="en-US" dirty="0" smtClean="0"/>
              <a:t>In order to use z/XDC to debug a section of code, </a:t>
            </a:r>
            <a:r>
              <a:rPr lang="en-US" u="sng" dirty="0" smtClean="0"/>
              <a:t>two things</a:t>
            </a:r>
            <a:r>
              <a:rPr lang="en-US" dirty="0" smtClean="0"/>
              <a:t> must be true: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z/XDC must be the </a:t>
            </a:r>
            <a:r>
              <a:rPr lang="en-US" u="sng" dirty="0" smtClean="0"/>
              <a:t>newest</a:t>
            </a:r>
            <a:r>
              <a:rPr lang="en-US" dirty="0" smtClean="0"/>
              <a:t> recovery routine for the code being debugged.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u="sng" dirty="0" smtClean="0"/>
              <a:t>retry level environment</a:t>
            </a:r>
            <a:r>
              <a:rPr lang="en-US" dirty="0" smtClean="0"/>
              <a:t> must be the same environment as that of the code being debugged… But what does this mean?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If z/XDC is running as an ESTAE[X], then it must be owned by the Request Block (RB) under which the target code is running.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One way for this to be true is if that code had issued an ESTAEX macro setting up z/XDC as its own recovery routine. (Fortunately, there are other ways to accomplish this.)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If z/XDC is running as an ESTAI, then: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The target code must be running under a Program Request Block (PRB),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AND no older non-PRBs may exist on the Request Block chain.</a:t>
            </a:r>
          </a:p>
          <a:p>
            <a:r>
              <a:rPr lang="en-US" sz="2200" dirty="0" smtClean="0">
                <a:solidFill>
                  <a:srgbClr val="FF0000"/>
                </a:solidFill>
              </a:rPr>
              <a:t>When the above conditions are not met, then z/XDC cannot be used!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But hooks can fix that!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2" name="Title: Hooks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612068"/>
          </a:xfrm>
        </p:spPr>
        <p:txBody>
          <a:bodyPr/>
          <a:lstStyle/>
          <a:p>
            <a:r>
              <a:rPr lang="en-US" dirty="0" smtClean="0"/>
              <a:t>Hooks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2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4" grpId="0" animBg="1"/>
      <p:bldP spid="10" grpId="0" animBg="1"/>
      <p:bldP spid="11" grpId="0" animBg="1"/>
      <p:bldP spid="12" grpId="0" animBg="1"/>
      <p:bldP spid="8" grpId="0" animBg="1"/>
      <p:bldP spid="17" grpId="0" animBg="1"/>
      <p:bldP spid="7" grpId="0" animBg="1"/>
      <p:bldP spid="6" grpId="0" animBg="1"/>
      <p:bldP spid="5" grpId="0" animBg="1"/>
      <p:bldP spid="4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out hooks"/>
          <p:cNvSpPr txBox="1"/>
          <p:nvPr/>
        </p:nvSpPr>
        <p:spPr>
          <a:xfrm>
            <a:off x="466224" y="1880828"/>
            <a:ext cx="821023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/>
              <a:t>Hooking</a:t>
            </a:r>
            <a:r>
              <a:rPr lang="en-US" dirty="0"/>
              <a:t> is setting a special kind of  breakpoint, called a </a:t>
            </a:r>
            <a:r>
              <a:rPr lang="en-US" b="1" u="sng" dirty="0"/>
              <a:t>hook</a:t>
            </a:r>
            <a:r>
              <a:rPr lang="en-US" dirty="0"/>
              <a:t>, that both captures execution </a:t>
            </a:r>
            <a:r>
              <a:rPr lang="en-US" u="sng" dirty="0"/>
              <a:t>and</a:t>
            </a:r>
            <a:r>
              <a:rPr lang="en-US" dirty="0"/>
              <a:t> establishes z/XDC as the newest recovery routine (ESTAEX) for that point in your code. In other words, hooks set up the target code for debugging using z/XDC</a:t>
            </a:r>
            <a:r>
              <a:rPr lang="en-US" dirty="0" smtClean="0"/>
              <a:t>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/>
              <a:t>Hooks</a:t>
            </a:r>
            <a:r>
              <a:rPr lang="en-US" dirty="0"/>
              <a:t> are implemented by setting  an SVC instruction at the point where execution is to be intercepted and a z/XDC debugging session is to be established.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dirty="0"/>
              <a:t>Generally you would use a </a:t>
            </a:r>
            <a:r>
              <a:rPr lang="en-US" b="1" u="sng" dirty="0"/>
              <a:t>Hook</a:t>
            </a:r>
            <a:r>
              <a:rPr lang="en-US" dirty="0"/>
              <a:t> at a place in your code where a debugging session needs to be established, and then you would use </a:t>
            </a:r>
            <a:r>
              <a:rPr lang="en-US" b="1" u="sng" dirty="0"/>
              <a:t>Traps</a:t>
            </a:r>
            <a:r>
              <a:rPr lang="en-US" dirty="0"/>
              <a:t> and </a:t>
            </a:r>
            <a:r>
              <a:rPr lang="en-US" b="1" u="sng" dirty="0"/>
              <a:t>Traces</a:t>
            </a:r>
            <a:r>
              <a:rPr lang="en-US" dirty="0"/>
              <a:t> from then on for stepping through your code.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dirty="0"/>
              <a:t>A z/XDC sessions needs to be established in any piece of </a:t>
            </a:r>
            <a:r>
              <a:rPr lang="en-US" dirty="0" smtClean="0"/>
              <a:t>code…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that you want to </a:t>
            </a:r>
            <a:r>
              <a:rPr lang="en-US" dirty="0" smtClean="0"/>
              <a:t>debug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/>
              <a:t>for which z/XDC is not yet the newest recovery routine</a:t>
            </a:r>
            <a:r>
              <a:rPr lang="en-US" dirty="0"/>
              <a:t> (ESTAE[X] or ESTAI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8" name="5th reveal (whitemask: newest)"/>
          <p:cNvSpPr/>
          <p:nvPr/>
        </p:nvSpPr>
        <p:spPr bwMode="auto">
          <a:xfrm>
            <a:off x="466224" y="5103744"/>
            <a:ext cx="8210232" cy="6065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4th reveal (whitemask: debug)"/>
          <p:cNvSpPr/>
          <p:nvPr/>
        </p:nvSpPr>
        <p:spPr bwMode="auto">
          <a:xfrm>
            <a:off x="466224" y="4527680"/>
            <a:ext cx="8210232" cy="5760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" name="3rd reveal (whitemask: where)"/>
          <p:cNvSpPr/>
          <p:nvPr/>
        </p:nvSpPr>
        <p:spPr bwMode="auto">
          <a:xfrm>
            <a:off x="467544" y="3690661"/>
            <a:ext cx="8210232" cy="8370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2nd reveal (whitemask: SVC)"/>
          <p:cNvSpPr/>
          <p:nvPr/>
        </p:nvSpPr>
        <p:spPr bwMode="auto">
          <a:xfrm>
            <a:off x="466224" y="3070582"/>
            <a:ext cx="8210232" cy="6243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1st reveal (whitemask: Hooking)"/>
          <p:cNvSpPr/>
          <p:nvPr/>
        </p:nvSpPr>
        <p:spPr bwMode="auto">
          <a:xfrm>
            <a:off x="466224" y="1857499"/>
            <a:ext cx="8210232" cy="12089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Copy for handouts (About hooks)"/>
          <p:cNvSpPr txBox="1"/>
          <p:nvPr/>
        </p:nvSpPr>
        <p:spPr>
          <a:xfrm>
            <a:off x="467544" y="1880828"/>
            <a:ext cx="821023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/>
              <a:t>Hooking</a:t>
            </a:r>
            <a:r>
              <a:rPr lang="en-US" dirty="0"/>
              <a:t> is setting a special kind of  breakpoint, called a </a:t>
            </a:r>
            <a:r>
              <a:rPr lang="en-US" b="1" u="sng" dirty="0"/>
              <a:t>hook</a:t>
            </a:r>
            <a:r>
              <a:rPr lang="en-US" dirty="0"/>
              <a:t>, that both captures execution </a:t>
            </a:r>
            <a:r>
              <a:rPr lang="en-US" u="sng" dirty="0"/>
              <a:t>and</a:t>
            </a:r>
            <a:r>
              <a:rPr lang="en-US" dirty="0"/>
              <a:t> establishes z/XDC as the newest recovery routine (ESTAEX) for that point in your code. In other words, </a:t>
            </a:r>
            <a:r>
              <a:rPr lang="en-US" dirty="0" smtClean="0"/>
              <a:t>hooks set </a:t>
            </a:r>
            <a:r>
              <a:rPr lang="en-US" dirty="0"/>
              <a:t>up </a:t>
            </a:r>
            <a:r>
              <a:rPr lang="en-US" dirty="0" smtClean="0"/>
              <a:t>the target </a:t>
            </a:r>
            <a:r>
              <a:rPr lang="en-US" dirty="0"/>
              <a:t>code for debugging using z/XDC</a:t>
            </a:r>
            <a:r>
              <a:rPr lang="en-US" dirty="0" smtClean="0"/>
              <a:t>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b="1" u="sng" dirty="0"/>
              <a:t>Hooks</a:t>
            </a:r>
            <a:r>
              <a:rPr lang="en-US" dirty="0"/>
              <a:t> are implemented by setting  an SVC instruction at the point where execution is to be intercepted and a z/XDC debugging session is to be established.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dirty="0"/>
              <a:t>Generally you would use a </a:t>
            </a:r>
            <a:r>
              <a:rPr lang="en-US" b="1" u="sng" dirty="0"/>
              <a:t>Hook</a:t>
            </a:r>
            <a:r>
              <a:rPr lang="en-US" dirty="0"/>
              <a:t> at a place in your code where a debugging session needs to be established, and then you would use </a:t>
            </a:r>
            <a:r>
              <a:rPr lang="en-US" b="1" u="sng" dirty="0"/>
              <a:t>Traps</a:t>
            </a:r>
            <a:r>
              <a:rPr lang="en-US" dirty="0"/>
              <a:t> and </a:t>
            </a:r>
            <a:r>
              <a:rPr lang="en-US" b="1" u="sng" dirty="0"/>
              <a:t>Traces</a:t>
            </a:r>
            <a:r>
              <a:rPr lang="en-US" dirty="0"/>
              <a:t> from then on for stepping through your code.</a:t>
            </a:r>
          </a:p>
          <a:p>
            <a:pPr marL="285750" indent="-285750">
              <a:spcBef>
                <a:spcPts val="400"/>
              </a:spcBef>
              <a:buFont typeface="Arial" pitchFamily="34" charset="0"/>
              <a:buChar char="•"/>
            </a:pPr>
            <a:r>
              <a:rPr lang="en-US" dirty="0"/>
              <a:t>A z/XDC sessions needs to be established in any piece of </a:t>
            </a:r>
            <a:r>
              <a:rPr lang="en-US" dirty="0" smtClean="0"/>
              <a:t>code…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that you want to </a:t>
            </a:r>
            <a:r>
              <a:rPr lang="en-US" dirty="0" smtClean="0"/>
              <a:t>debug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/>
              <a:t>for which z/XDC is not yet the newest recovery routine</a:t>
            </a:r>
            <a:r>
              <a:rPr lang="en-US" dirty="0"/>
              <a:t> (ESTAE[X] or ESTAI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2" name="Title: Hook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3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5" grpId="0" animBg="1"/>
      <p:bldP spid="4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uides" hidden="1"/>
          <p:cNvGrpSpPr/>
          <p:nvPr/>
        </p:nvGrpSpPr>
        <p:grpSpPr>
          <a:xfrm>
            <a:off x="3059832" y="1484784"/>
            <a:ext cx="2041807" cy="4859887"/>
            <a:chOff x="3059832" y="1484784"/>
            <a:chExt cx="2041807" cy="4859887"/>
          </a:xfrm>
        </p:grpSpPr>
        <p:cxnSp>
          <p:nvCxnSpPr>
            <p:cNvPr id="69" name="Downslope Guide"/>
            <p:cNvCxnSpPr/>
            <p:nvPr/>
          </p:nvCxnSpPr>
          <p:spPr bwMode="auto">
            <a:xfrm>
              <a:off x="3829734" y="1484784"/>
              <a:ext cx="1271905" cy="1343912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Vertical guide"/>
            <p:cNvCxnSpPr/>
            <p:nvPr/>
          </p:nvCxnSpPr>
          <p:spPr bwMode="auto">
            <a:xfrm>
              <a:off x="3059832" y="2006189"/>
              <a:ext cx="0" cy="433848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08" name="SCB# etc. box" hidden="1"/>
          <p:cNvSpPr/>
          <p:nvPr/>
        </p:nvSpPr>
        <p:spPr bwMode="auto">
          <a:xfrm>
            <a:off x="111103" y="3135852"/>
            <a:ext cx="2451797" cy="25794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...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209" name="Bottom line whitemask" hidden="1"/>
          <p:cNvCxnSpPr/>
          <p:nvPr/>
        </p:nvCxnSpPr>
        <p:spPr bwMode="auto">
          <a:xfrm>
            <a:off x="199983" y="3396550"/>
            <a:ext cx="2268252" cy="277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8" name="SCB#5 box" hidden="1"/>
          <p:cNvSpPr/>
          <p:nvPr/>
        </p:nvSpPr>
        <p:spPr bwMode="auto">
          <a:xfrm>
            <a:off x="110532" y="3387752"/>
            <a:ext cx="2451797" cy="25794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SCB#5: ESTAE whatever4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93" name="SCB#4 owner by PRB#1 dash line" hidden="1"/>
          <p:cNvCxnSpPr>
            <a:stCxn id="88" idx="3"/>
            <a:endCxn id="13" idx="1"/>
          </p:cNvCxnSpPr>
          <p:nvPr/>
        </p:nvCxnSpPr>
        <p:spPr bwMode="auto">
          <a:xfrm>
            <a:off x="2562329" y="3516724"/>
            <a:ext cx="924559" cy="16432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PRB#2 box" hidden="1"/>
          <p:cNvSpPr/>
          <p:nvPr/>
        </p:nvSpPr>
        <p:spPr bwMode="auto">
          <a:xfrm>
            <a:off x="3486888" y="3552074"/>
            <a:ext cx="2147462" cy="2579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PRB#2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30" name="PRB#2 to PRB#1" hidden="1"/>
          <p:cNvCxnSpPr>
            <a:stCxn id="13" idx="0"/>
            <a:endCxn id="12" idx="2"/>
          </p:cNvCxnSpPr>
          <p:nvPr/>
        </p:nvCxnSpPr>
        <p:spPr bwMode="auto">
          <a:xfrm flipV="1">
            <a:off x="4560619" y="3347241"/>
            <a:ext cx="0" cy="204833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LINK PRB#1 to PRB#2" hidden="1"/>
          <p:cNvSpPr txBox="1"/>
          <p:nvPr/>
        </p:nvSpPr>
        <p:spPr>
          <a:xfrm>
            <a:off x="4479429" y="3280497"/>
            <a:ext cx="6463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Courier" pitchFamily="49" charset="0"/>
              </a:rPr>
              <a:t>[LINK]</a:t>
            </a:r>
            <a:endParaRPr lang="en-US" sz="1000" b="1" dirty="0">
              <a:latin typeface="Courier" pitchFamily="49" charset="0"/>
            </a:endParaRPr>
          </a:p>
        </p:txBody>
      </p:sp>
      <p:sp>
        <p:nvSpPr>
          <p:cNvPr id="89" name="SCB#6 ESTAEX SVC OPEN" hidden="1"/>
          <p:cNvSpPr/>
          <p:nvPr/>
        </p:nvSpPr>
        <p:spPr bwMode="auto">
          <a:xfrm>
            <a:off x="210665" y="3645495"/>
            <a:ext cx="2218049" cy="25794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SCB#6: </a:t>
            </a:r>
            <a:r>
              <a:rPr lang="en-US" sz="1200" b="1" dirty="0">
                <a:latin typeface="Courier" pitchFamily="49" charset="0"/>
              </a:rPr>
              <a:t>ESTAEX SVC OPEN</a:t>
            </a:r>
          </a:p>
        </p:txBody>
      </p:sp>
      <p:cxnSp>
        <p:nvCxnSpPr>
          <p:cNvPr id="98" name="SCB#4 owner by PRB#1 dash line" hidden="1"/>
          <p:cNvCxnSpPr>
            <a:stCxn id="89" idx="3"/>
            <a:endCxn id="14" idx="1"/>
          </p:cNvCxnSpPr>
          <p:nvPr/>
        </p:nvCxnSpPr>
        <p:spPr bwMode="auto">
          <a:xfrm>
            <a:off x="2428714" y="3774467"/>
            <a:ext cx="1057570" cy="53862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SVRB#3 (OPEN)" hidden="1"/>
          <p:cNvSpPr/>
          <p:nvPr/>
        </p:nvSpPr>
        <p:spPr bwMode="auto">
          <a:xfrm>
            <a:off x="3486284" y="4184124"/>
            <a:ext cx="2147462" cy="2579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SVRB#3 (OPEN)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33" name="SVRB#3 to PRB#2" hidden="1"/>
          <p:cNvCxnSpPr>
            <a:stCxn id="14" idx="0"/>
            <a:endCxn id="13" idx="2"/>
          </p:cNvCxnSpPr>
          <p:nvPr/>
        </p:nvCxnSpPr>
        <p:spPr bwMode="auto">
          <a:xfrm flipV="1">
            <a:off x="4560015" y="3810018"/>
            <a:ext cx="604" cy="374106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SVC OPEN PRB#2 to SVRB#3" hidden="1"/>
          <p:cNvSpPr txBox="1"/>
          <p:nvPr/>
        </p:nvSpPr>
        <p:spPr>
          <a:xfrm>
            <a:off x="4478412" y="390189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Courier" pitchFamily="49" charset="0"/>
              </a:rPr>
              <a:t>[SVC OPEN]</a:t>
            </a:r>
            <a:endParaRPr lang="en-US" sz="1000" b="1" dirty="0">
              <a:latin typeface="Courier" pitchFamily="49" charset="0"/>
            </a:endParaRPr>
          </a:p>
        </p:txBody>
      </p:sp>
      <p:cxnSp>
        <p:nvCxnSpPr>
          <p:cNvPr id="99" name="TCB#5 to PRB#4 (3/3)" hidden="1"/>
          <p:cNvCxnSpPr>
            <a:endCxn id="15" idx="1"/>
          </p:cNvCxnSpPr>
          <p:nvPr/>
        </p:nvCxnSpPr>
        <p:spPr bwMode="auto">
          <a:xfrm>
            <a:off x="3006058" y="4919248"/>
            <a:ext cx="481726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PRB#4 (DCB OPEN exit)" hidden="1"/>
          <p:cNvSpPr/>
          <p:nvPr/>
        </p:nvSpPr>
        <p:spPr bwMode="auto">
          <a:xfrm>
            <a:off x="3487784" y="4790276"/>
            <a:ext cx="2147462" cy="2579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PRB#4 (DCB OPEN exit)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36" name="PRB#4 to SVRB#3" hidden="1"/>
          <p:cNvCxnSpPr>
            <a:stCxn id="15" idx="0"/>
            <a:endCxn id="14" idx="2"/>
          </p:cNvCxnSpPr>
          <p:nvPr/>
        </p:nvCxnSpPr>
        <p:spPr bwMode="auto">
          <a:xfrm flipH="1" flipV="1">
            <a:off x="4560015" y="4442068"/>
            <a:ext cx="1500" cy="34820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3" name="SVC SYNCH SVRB#3 to PRB#4" hidden="1"/>
          <p:cNvSpPr txBox="1"/>
          <p:nvPr/>
        </p:nvSpPr>
        <p:spPr>
          <a:xfrm>
            <a:off x="4478412" y="4513967"/>
            <a:ext cx="1031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Courier" pitchFamily="49" charset="0"/>
              </a:rPr>
              <a:t>[SVC SYNCH]</a:t>
            </a:r>
            <a:endParaRPr lang="en-US" sz="1000" b="1" dirty="0">
              <a:latin typeface="Courier" pitchFamily="49" charset="0"/>
            </a:endParaRPr>
          </a:p>
        </p:txBody>
      </p:sp>
      <p:sp>
        <p:nvSpPr>
          <p:cNvPr id="3" name="1st reveal (TCB#4 XDCCALL)"/>
          <p:cNvSpPr/>
          <p:nvPr/>
        </p:nvSpPr>
        <p:spPr bwMode="auto">
          <a:xfrm>
            <a:off x="3433690" y="1772816"/>
            <a:ext cx="1584176" cy="2520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latin typeface="Courier" pitchFamily="49" charset="0"/>
              </a:rPr>
              <a:t>TCB#4 (XDCCALL)</a:t>
            </a:r>
            <a:endParaRPr kumimoji="0" lang="en-US" sz="1200" b="1" u="none" strike="noStrike" cap="none" normalizeH="0" baseline="0" dirty="0" smtClean="0">
              <a:ln>
                <a:noFill/>
              </a:ln>
              <a:effectLst/>
              <a:latin typeface="Courier" pitchFamily="49" charset="0"/>
            </a:endParaRPr>
          </a:p>
        </p:txBody>
      </p:sp>
      <p:sp>
        <p:nvSpPr>
          <p:cNvPr id="80" name="2nd reveal #13.2 (ATTACH TCB#6 to PRB#1)"/>
          <p:cNvSpPr txBox="1"/>
          <p:nvPr/>
        </p:nvSpPr>
        <p:spPr>
          <a:xfrm>
            <a:off x="4477271" y="2799018"/>
            <a:ext cx="8194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Courier" pitchFamily="49" charset="0"/>
              </a:rPr>
              <a:t>[ATTACH]</a:t>
            </a:r>
            <a:endParaRPr lang="en-US" sz="1000" b="1" dirty="0">
              <a:latin typeface="Courier" pitchFamily="49" charset="0"/>
            </a:endParaRPr>
          </a:p>
        </p:txBody>
      </p:sp>
      <p:cxnSp>
        <p:nvCxnSpPr>
          <p:cNvPr id="27" name="2nd reveal #13.1 (PRB#1 to TCB#6)"/>
          <p:cNvCxnSpPr/>
          <p:nvPr/>
        </p:nvCxnSpPr>
        <p:spPr bwMode="auto">
          <a:xfrm flipV="1">
            <a:off x="4560619" y="2689636"/>
            <a:ext cx="0" cy="399661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2nd reveal #12 (dash code to PRB#1)"/>
          <p:cNvCxnSpPr>
            <a:stCxn id="12" idx="3"/>
            <a:endCxn id="46" idx="1"/>
          </p:cNvCxnSpPr>
          <p:nvPr/>
        </p:nvCxnSpPr>
        <p:spPr bwMode="auto">
          <a:xfrm flipV="1">
            <a:off x="5634350" y="2769578"/>
            <a:ext cx="1025882" cy="44869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2nd reveal #11 (PRB#1)"/>
          <p:cNvSpPr/>
          <p:nvPr/>
        </p:nvSpPr>
        <p:spPr bwMode="auto">
          <a:xfrm>
            <a:off x="3486888" y="3089297"/>
            <a:ext cx="2147462" cy="2579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PRB#1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65" name="2nd reveal #10 (TCB#6 RB loop line (4/4))"/>
          <p:cNvCxnSpPr>
            <a:endCxn id="12" idx="2"/>
          </p:cNvCxnSpPr>
          <p:nvPr/>
        </p:nvCxnSpPr>
        <p:spPr bwMode="auto">
          <a:xfrm flipV="1">
            <a:off x="4560619" y="3347241"/>
            <a:ext cx="0" cy="369791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2nd reveal #9 (TCB#6 RB loop line (3/4))"/>
          <p:cNvCxnSpPr/>
          <p:nvPr/>
        </p:nvCxnSpPr>
        <p:spPr bwMode="auto">
          <a:xfrm>
            <a:off x="3006058" y="3717032"/>
            <a:ext cx="1554561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2nd reveal #8 (TCB#6 RB loop line (2/4))"/>
          <p:cNvCxnSpPr/>
          <p:nvPr/>
        </p:nvCxnSpPr>
        <p:spPr bwMode="auto">
          <a:xfrm>
            <a:off x="3006058" y="2634959"/>
            <a:ext cx="0" cy="1082073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2nd reveal #7 (TCB#6 RB loop line (1/4))"/>
          <p:cNvCxnSpPr/>
          <p:nvPr/>
        </p:nvCxnSpPr>
        <p:spPr bwMode="auto">
          <a:xfrm flipH="1">
            <a:off x="3006058" y="2634959"/>
            <a:ext cx="715664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2nd reveal #5 (TCB#5 Your pgm)"/>
          <p:cNvSpPr/>
          <p:nvPr/>
        </p:nvSpPr>
        <p:spPr bwMode="auto">
          <a:xfrm>
            <a:off x="3721722" y="2431334"/>
            <a:ext cx="1734108" cy="2579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TCB#5 (</a:t>
            </a:r>
            <a:r>
              <a:rPr lang="en-US" sz="1200" b="1" dirty="0" err="1" smtClean="0">
                <a:latin typeface="Courier" pitchFamily="49" charset="0"/>
              </a:rPr>
              <a:t>Yourpgm</a:t>
            </a:r>
            <a:r>
              <a:rPr lang="en-US" sz="1200" b="1" dirty="0" smtClean="0">
                <a:latin typeface="Courier" pitchFamily="49" charset="0"/>
              </a:rPr>
              <a:t>)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21" name="2nd reveal #4 (TCB#4 to TCB#5)"/>
          <p:cNvCxnSpPr>
            <a:endCxn id="4" idx="0"/>
          </p:cNvCxnSpPr>
          <p:nvPr/>
        </p:nvCxnSpPr>
        <p:spPr bwMode="auto">
          <a:xfrm>
            <a:off x="4198620" y="2025015"/>
            <a:ext cx="390156" cy="40631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2" name="2nd reveal #3 (Code snippet)"/>
          <p:cNvGrpSpPr/>
          <p:nvPr/>
        </p:nvGrpSpPr>
        <p:grpSpPr>
          <a:xfrm>
            <a:off x="6660232" y="1969039"/>
            <a:ext cx="2268252" cy="1579371"/>
            <a:chOff x="6660232" y="1959514"/>
            <a:chExt cx="2268252" cy="1579371"/>
          </a:xfrm>
        </p:grpSpPr>
        <p:sp>
          <p:nvSpPr>
            <p:cNvPr id="46" name="Program box"/>
            <p:cNvSpPr/>
            <p:nvPr/>
          </p:nvSpPr>
          <p:spPr bwMode="auto">
            <a:xfrm>
              <a:off x="6660232" y="1981221"/>
              <a:ext cx="2268252" cy="155766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7" name="Lines of code"/>
            <p:cNvGrpSpPr/>
            <p:nvPr/>
          </p:nvGrpSpPr>
          <p:grpSpPr>
            <a:xfrm>
              <a:off x="6968711" y="2216737"/>
              <a:ext cx="1656207" cy="1057541"/>
              <a:chOff x="7080544" y="2216737"/>
              <a:chExt cx="1074864" cy="1057541"/>
            </a:xfrm>
          </p:grpSpPr>
          <p:cxnSp>
            <p:nvCxnSpPr>
              <p:cNvPr id="48" name="Straight Connector 47"/>
              <p:cNvCxnSpPr/>
              <p:nvPr/>
            </p:nvCxnSpPr>
            <p:spPr bwMode="auto">
              <a:xfrm>
                <a:off x="7080544" y="221673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Straight Connector 48"/>
              <p:cNvCxnSpPr/>
              <p:nvPr/>
            </p:nvCxnSpPr>
            <p:spPr bwMode="auto">
              <a:xfrm>
                <a:off x="7085034" y="2395005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>
                <a:off x="7080544" y="2571262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7085034" y="2745508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2" name="Straight Connector 51"/>
              <p:cNvCxnSpPr/>
              <p:nvPr/>
            </p:nvCxnSpPr>
            <p:spPr bwMode="auto">
              <a:xfrm>
                <a:off x="7080544" y="2921764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Straight Connector 52"/>
              <p:cNvCxnSpPr/>
              <p:nvPr/>
            </p:nvCxnSpPr>
            <p:spPr bwMode="auto">
              <a:xfrm>
                <a:off x="7085034" y="3098021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>
                <a:off x="7085034" y="3274278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>
                <a:off x="7085034" y="230817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Straight Connector 55"/>
              <p:cNvCxnSpPr/>
              <p:nvPr/>
            </p:nvCxnSpPr>
            <p:spPr bwMode="auto">
              <a:xfrm>
                <a:off x="7082789" y="249105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Straight Connector 56"/>
              <p:cNvCxnSpPr/>
              <p:nvPr/>
            </p:nvCxnSpPr>
            <p:spPr bwMode="auto">
              <a:xfrm>
                <a:off x="7080544" y="265869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Connector 57"/>
              <p:cNvCxnSpPr/>
              <p:nvPr/>
            </p:nvCxnSpPr>
            <p:spPr bwMode="auto">
              <a:xfrm>
                <a:off x="7085034" y="2832052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Connector 58"/>
              <p:cNvCxnSpPr/>
              <p:nvPr/>
            </p:nvCxnSpPr>
            <p:spPr bwMode="auto">
              <a:xfrm>
                <a:off x="7080544" y="3010760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0" name="Straight Connector 59"/>
              <p:cNvCxnSpPr/>
              <p:nvPr/>
            </p:nvCxnSpPr>
            <p:spPr bwMode="auto">
              <a:xfrm>
                <a:off x="7085034" y="318447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0" name="yourpgm"/>
            <p:cNvSpPr txBox="1"/>
            <p:nvPr/>
          </p:nvSpPr>
          <p:spPr>
            <a:xfrm>
              <a:off x="7375612" y="1959514"/>
              <a:ext cx="8354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Courier" pitchFamily="49" charset="0"/>
                </a:rPr>
                <a:t>yourpgm</a:t>
              </a:r>
              <a:endParaRPr lang="en-US" sz="1200" b="1" dirty="0">
                <a:latin typeface="Courier" pitchFamily="49" charset="0"/>
              </a:endParaRPr>
            </a:p>
          </p:txBody>
        </p:sp>
      </p:grpSp>
      <p:cxnSp>
        <p:nvCxnSpPr>
          <p:cNvPr id="10" name="2nd reveal #2 (ATTACH to snippet)"/>
          <p:cNvCxnSpPr>
            <a:stCxn id="78" idx="3"/>
          </p:cNvCxnSpPr>
          <p:nvPr/>
        </p:nvCxnSpPr>
        <p:spPr bwMode="auto">
          <a:xfrm>
            <a:off x="5687519" y="2181275"/>
            <a:ext cx="1223821" cy="2852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2nd reveal #1 (ATTACH TCB#4 to TCB#5)"/>
          <p:cNvSpPr txBox="1"/>
          <p:nvPr/>
        </p:nvSpPr>
        <p:spPr>
          <a:xfrm>
            <a:off x="4348691" y="198122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Courier" pitchFamily="49" charset="0"/>
              </a:rPr>
              <a:t>[ATTACH </a:t>
            </a:r>
            <a:r>
              <a:rPr lang="en-US" sz="1000" b="1" dirty="0" err="1" smtClean="0">
                <a:latin typeface="Courier" pitchFamily="49" charset="0"/>
              </a:rPr>
              <a:t>yourpgm</a:t>
            </a:r>
            <a:endParaRPr lang="en-US" sz="1000" b="1" dirty="0" smtClean="0">
              <a:latin typeface="Courier" pitchFamily="49" charset="0"/>
            </a:endParaRPr>
          </a:p>
          <a:p>
            <a:r>
              <a:rPr lang="en-US" sz="1000" b="1" dirty="0" smtClean="0">
                <a:latin typeface="Courier" pitchFamily="49" charset="0"/>
              </a:rPr>
              <a:t> ESTAI=XDC]</a:t>
            </a:r>
            <a:endParaRPr lang="en-US" sz="1000" b="1" dirty="0">
              <a:latin typeface="Courier" pitchFamily="49" charset="0"/>
            </a:endParaRPr>
          </a:p>
        </p:txBody>
      </p:sp>
      <p:sp>
        <p:nvSpPr>
          <p:cNvPr id="29" name="3rd reveal #4.2 (Ownerships)"/>
          <p:cNvSpPr txBox="1"/>
          <p:nvPr/>
        </p:nvSpPr>
        <p:spPr>
          <a:xfrm rot="18950651">
            <a:off x="2289921" y="2079715"/>
            <a:ext cx="11785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ownership)</a:t>
            </a:r>
            <a:endParaRPr lang="en-US" sz="16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8" name="3rd reveal #4.1 (SCB#1 owner by TCB#4)"/>
          <p:cNvCxnSpPr>
            <a:stCxn id="85" idx="3"/>
            <a:endCxn id="3" idx="1"/>
          </p:cNvCxnSpPr>
          <p:nvPr/>
        </p:nvCxnSpPr>
        <p:spPr bwMode="auto">
          <a:xfrm flipV="1">
            <a:off x="2562329" y="1898830"/>
            <a:ext cx="871361" cy="85168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3rd reveal #3 (SCB#1 XDC)"/>
          <p:cNvSpPr/>
          <p:nvPr/>
        </p:nvSpPr>
        <p:spPr bwMode="auto">
          <a:xfrm>
            <a:off x="110532" y="2621547"/>
            <a:ext cx="2451797" cy="25794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SCB#1: ESTAI z/XDC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97" name="3rd reveal #2 (TCB#5 to SCB#1 (2/2))"/>
          <p:cNvCxnSpPr>
            <a:endCxn id="85" idx="0"/>
          </p:cNvCxnSpPr>
          <p:nvPr/>
        </p:nvCxnSpPr>
        <p:spPr bwMode="auto">
          <a:xfrm>
            <a:off x="1336430" y="2384884"/>
            <a:ext cx="1" cy="236663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3rd reveal #1 (TCB#5 to SCB#1 (1/2))"/>
          <p:cNvCxnSpPr/>
          <p:nvPr/>
        </p:nvCxnSpPr>
        <p:spPr bwMode="auto">
          <a:xfrm flipH="1" flipV="1">
            <a:off x="1336430" y="2384884"/>
            <a:ext cx="2385292" cy="31406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4th reveal #3 (SCB#2 owner by PRB#1)"/>
          <p:cNvCxnSpPr>
            <a:stCxn id="86" idx="3"/>
            <a:endCxn id="12" idx="1"/>
          </p:cNvCxnSpPr>
          <p:nvPr/>
        </p:nvCxnSpPr>
        <p:spPr bwMode="auto">
          <a:xfrm>
            <a:off x="2562329" y="3008855"/>
            <a:ext cx="924559" cy="20941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6" name="4th reveal #2 (SCB#2 whatever)"/>
          <p:cNvSpPr/>
          <p:nvPr/>
        </p:nvSpPr>
        <p:spPr bwMode="auto">
          <a:xfrm>
            <a:off x="110532" y="2879883"/>
            <a:ext cx="2451797" cy="25794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SCB#2: ESTAEX whatever</a:t>
            </a:r>
            <a:endParaRPr lang="en-US" sz="1200" b="1" dirty="0">
              <a:latin typeface="Courier" pitchFamily="49" charset="0"/>
            </a:endParaRPr>
          </a:p>
        </p:txBody>
      </p:sp>
      <p:sp>
        <p:nvSpPr>
          <p:cNvPr id="76" name="4th reveal #1 (ESTAEX whatever)"/>
          <p:cNvSpPr/>
          <p:nvPr/>
        </p:nvSpPr>
        <p:spPr bwMode="auto">
          <a:xfrm>
            <a:off x="7130916" y="2232660"/>
            <a:ext cx="1338714" cy="2400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Courier" pitchFamily="49" charset="0"/>
              </a:rPr>
              <a:t>ESTAEX </a:t>
            </a:r>
            <a:r>
              <a:rPr lang="en-US" sz="1000" b="1" dirty="0" smtClean="0">
                <a:latin typeface="Courier" pitchFamily="49" charset="0"/>
              </a:rPr>
              <a:t>whatever</a:t>
            </a:r>
            <a:endParaRPr lang="en-US" sz="1000" b="1" dirty="0">
              <a:latin typeface="Courier" pitchFamily="49" charset="0"/>
            </a:endParaRPr>
          </a:p>
        </p:txBody>
      </p:sp>
      <p:sp>
        <p:nvSpPr>
          <p:cNvPr id="101" name="5th reveal #2 (brown/yellow X)"/>
          <p:cNvSpPr/>
          <p:nvPr/>
        </p:nvSpPr>
        <p:spPr bwMode="auto">
          <a:xfrm>
            <a:off x="7153679" y="2527398"/>
            <a:ext cx="262637" cy="278378"/>
          </a:xfrm>
          <a:prstGeom prst="mathMultiply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00" name="5th reveal #1 (Brown/yellow HOOK cmd)"/>
          <p:cNvSpPr txBox="1"/>
          <p:nvPr/>
        </p:nvSpPr>
        <p:spPr>
          <a:xfrm>
            <a:off x="6677637" y="1330895"/>
            <a:ext cx="1919782" cy="3077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Courier" pitchFamily="49" charset="0"/>
              </a:rPr>
              <a:t>HOOK </a:t>
            </a:r>
            <a:r>
              <a:rPr lang="en-US" sz="1400" b="1" dirty="0" err="1" smtClean="0">
                <a:solidFill>
                  <a:srgbClr val="FFFF00"/>
                </a:solidFill>
                <a:latin typeface="Courier" pitchFamily="49" charset="0"/>
              </a:rPr>
              <a:t>debugtarget</a:t>
            </a:r>
            <a:endParaRPr lang="en-US" sz="1400" b="1" dirty="0" smtClean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23" name="6th reveal #3 (brown/yellow X)"/>
          <p:cNvSpPr/>
          <p:nvPr/>
        </p:nvSpPr>
        <p:spPr bwMode="auto">
          <a:xfrm>
            <a:off x="7152858" y="2526995"/>
            <a:ext cx="262637" cy="278378"/>
          </a:xfrm>
          <a:prstGeom prst="mathMultiply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119" name="6th reveal #2 (Brown/yellow PSW/arrow)"/>
          <p:cNvGrpSpPr/>
          <p:nvPr/>
        </p:nvGrpSpPr>
        <p:grpSpPr>
          <a:xfrm>
            <a:off x="5910586" y="2524275"/>
            <a:ext cx="1283316" cy="307777"/>
            <a:chOff x="5910586" y="2524275"/>
            <a:chExt cx="1283316" cy="307777"/>
          </a:xfrm>
        </p:grpSpPr>
        <p:cxnSp>
          <p:nvCxnSpPr>
            <p:cNvPr id="107" name="Yellow arrow"/>
            <p:cNvCxnSpPr/>
            <p:nvPr/>
          </p:nvCxnSpPr>
          <p:spPr bwMode="auto">
            <a:xfrm flipV="1">
              <a:off x="6339840" y="2666587"/>
              <a:ext cx="854062" cy="2318"/>
            </a:xfrm>
            <a:prstGeom prst="straightConnector1">
              <a:avLst/>
            </a:prstGeom>
            <a:noFill/>
            <a:ln w="1143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Brown wrapped PSW"/>
            <p:cNvSpPr txBox="1"/>
            <p:nvPr/>
          </p:nvSpPr>
          <p:spPr>
            <a:xfrm>
              <a:off x="5910586" y="2524275"/>
              <a:ext cx="542052" cy="30777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FFFF00"/>
                  </a:solidFill>
                  <a:latin typeface="Courier" pitchFamily="49" charset="0"/>
                </a:rPr>
                <a:t>PSW</a:t>
              </a:r>
            </a:p>
          </p:txBody>
        </p:sp>
        <p:cxnSp>
          <p:nvCxnSpPr>
            <p:cNvPr id="109" name="Brown arrow"/>
            <p:cNvCxnSpPr/>
            <p:nvPr/>
          </p:nvCxnSpPr>
          <p:spPr bwMode="auto">
            <a:xfrm flipV="1">
              <a:off x="6344386" y="2668555"/>
              <a:ext cx="819902" cy="3014"/>
            </a:xfrm>
            <a:prstGeom prst="straightConnector1">
              <a:avLst/>
            </a:prstGeom>
            <a:noFill/>
            <a:ln w="635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20" name="6th reveal #1 (whitemask)"/>
          <p:cNvSpPr/>
          <p:nvPr/>
        </p:nvSpPr>
        <p:spPr bwMode="auto">
          <a:xfrm>
            <a:off x="6588224" y="1252510"/>
            <a:ext cx="2124236" cy="4645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21" name="7th reveal #1.1 (whitemask PSW)"/>
          <p:cNvSpPr/>
          <p:nvPr/>
        </p:nvSpPr>
        <p:spPr bwMode="auto">
          <a:xfrm>
            <a:off x="5878128" y="2498640"/>
            <a:ext cx="1315774" cy="3588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125" name="7th reveal #1.2 (dash code to PRB#1)"/>
          <p:cNvCxnSpPr/>
          <p:nvPr/>
        </p:nvCxnSpPr>
        <p:spPr bwMode="auto">
          <a:xfrm flipV="1">
            <a:off x="5634350" y="2760284"/>
            <a:ext cx="1025882" cy="45821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2" name="7th reveal #1.3 (whitemask X)"/>
          <p:cNvSpPr/>
          <p:nvPr/>
        </p:nvSpPr>
        <p:spPr bwMode="auto">
          <a:xfrm>
            <a:off x="7164288" y="2571262"/>
            <a:ext cx="252027" cy="1897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grpSp>
        <p:nvGrpSpPr>
          <p:cNvPr id="126" name="7th reveal #1.4 (Code snippet)"/>
          <p:cNvGrpSpPr/>
          <p:nvPr/>
        </p:nvGrpSpPr>
        <p:grpSpPr>
          <a:xfrm>
            <a:off x="6660232" y="1969981"/>
            <a:ext cx="2268252" cy="1579371"/>
            <a:chOff x="6660232" y="1959514"/>
            <a:chExt cx="2268252" cy="1579371"/>
          </a:xfrm>
        </p:grpSpPr>
        <p:sp>
          <p:nvSpPr>
            <p:cNvPr id="127" name="Program box"/>
            <p:cNvSpPr/>
            <p:nvPr/>
          </p:nvSpPr>
          <p:spPr bwMode="auto">
            <a:xfrm>
              <a:off x="6660232" y="1981221"/>
              <a:ext cx="2268252" cy="155766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000" b="1" i="1" u="none" strike="noStrike" cap="none" normalizeH="0" baseline="0" smtClean="0">
                <a:ln>
                  <a:noFill/>
                </a:ln>
                <a:solidFill>
                  <a:srgbClr val="66CCFF"/>
                </a:solidFill>
                <a:effectLst/>
                <a:latin typeface="Times New Roman" charset="0"/>
              </a:endParaRPr>
            </a:p>
          </p:txBody>
        </p:sp>
        <p:grpSp>
          <p:nvGrpSpPr>
            <p:cNvPr id="128" name="Lines of code"/>
            <p:cNvGrpSpPr/>
            <p:nvPr/>
          </p:nvGrpSpPr>
          <p:grpSpPr>
            <a:xfrm>
              <a:off x="6968711" y="2216737"/>
              <a:ext cx="1656207" cy="1057541"/>
              <a:chOff x="7080544" y="2216737"/>
              <a:chExt cx="1074864" cy="1057541"/>
            </a:xfrm>
          </p:grpSpPr>
          <p:cxnSp>
            <p:nvCxnSpPr>
              <p:cNvPr id="130" name="Straight Connector 129"/>
              <p:cNvCxnSpPr/>
              <p:nvPr/>
            </p:nvCxnSpPr>
            <p:spPr bwMode="auto">
              <a:xfrm>
                <a:off x="7080544" y="221673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1" name="Straight Connector 130"/>
              <p:cNvCxnSpPr/>
              <p:nvPr/>
            </p:nvCxnSpPr>
            <p:spPr bwMode="auto">
              <a:xfrm>
                <a:off x="7085034" y="2395005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2" name="Straight Connector 131"/>
              <p:cNvCxnSpPr/>
              <p:nvPr/>
            </p:nvCxnSpPr>
            <p:spPr bwMode="auto">
              <a:xfrm>
                <a:off x="7080544" y="2571262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3" name="Straight Connector 132"/>
              <p:cNvCxnSpPr/>
              <p:nvPr/>
            </p:nvCxnSpPr>
            <p:spPr bwMode="auto">
              <a:xfrm>
                <a:off x="7085034" y="2745508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4" name="Straight Connector 133"/>
              <p:cNvCxnSpPr/>
              <p:nvPr/>
            </p:nvCxnSpPr>
            <p:spPr bwMode="auto">
              <a:xfrm>
                <a:off x="7080544" y="2921764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5" name="Straight Connector 134"/>
              <p:cNvCxnSpPr/>
              <p:nvPr/>
            </p:nvCxnSpPr>
            <p:spPr bwMode="auto">
              <a:xfrm>
                <a:off x="7085034" y="3098021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6" name="Straight Connector 135"/>
              <p:cNvCxnSpPr/>
              <p:nvPr/>
            </p:nvCxnSpPr>
            <p:spPr bwMode="auto">
              <a:xfrm>
                <a:off x="7085034" y="3274278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7" name="Straight Connector 136"/>
              <p:cNvCxnSpPr/>
              <p:nvPr/>
            </p:nvCxnSpPr>
            <p:spPr bwMode="auto">
              <a:xfrm>
                <a:off x="7085034" y="230817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8" name="Straight Connector 137"/>
              <p:cNvCxnSpPr/>
              <p:nvPr/>
            </p:nvCxnSpPr>
            <p:spPr bwMode="auto">
              <a:xfrm>
                <a:off x="7082789" y="249105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9" name="Straight Connector 138"/>
              <p:cNvCxnSpPr/>
              <p:nvPr/>
            </p:nvCxnSpPr>
            <p:spPr bwMode="auto">
              <a:xfrm>
                <a:off x="7080544" y="265869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0" name="Straight Connector 139"/>
              <p:cNvCxnSpPr/>
              <p:nvPr/>
            </p:nvCxnSpPr>
            <p:spPr bwMode="auto">
              <a:xfrm>
                <a:off x="7085034" y="2832052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1" name="Straight Connector 140"/>
              <p:cNvCxnSpPr/>
              <p:nvPr/>
            </p:nvCxnSpPr>
            <p:spPr bwMode="auto">
              <a:xfrm>
                <a:off x="7080544" y="3010760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2" name="Straight Connector 141"/>
              <p:cNvCxnSpPr/>
              <p:nvPr/>
            </p:nvCxnSpPr>
            <p:spPr bwMode="auto">
              <a:xfrm>
                <a:off x="7085034" y="3184477"/>
                <a:ext cx="1070374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29" name="yourpgm"/>
            <p:cNvSpPr txBox="1"/>
            <p:nvPr/>
          </p:nvSpPr>
          <p:spPr>
            <a:xfrm>
              <a:off x="7375612" y="1959514"/>
              <a:ext cx="8354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Courier" pitchFamily="49" charset="0"/>
                </a:rPr>
                <a:t>yourpgm</a:t>
              </a:r>
              <a:endParaRPr lang="en-US" sz="1200" b="1" dirty="0">
                <a:latin typeface="Courier" pitchFamily="49" charset="0"/>
              </a:endParaRPr>
            </a:p>
          </p:txBody>
        </p:sp>
      </p:grpSp>
      <p:sp>
        <p:nvSpPr>
          <p:cNvPr id="144" name="7th reveal #1.5 (ESTAEX whatever)"/>
          <p:cNvSpPr/>
          <p:nvPr/>
        </p:nvSpPr>
        <p:spPr bwMode="auto">
          <a:xfrm>
            <a:off x="7130189" y="2233248"/>
            <a:ext cx="1338714" cy="2400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latin typeface="Courier" pitchFamily="49" charset="0"/>
              </a:rPr>
              <a:t>ESTAEX </a:t>
            </a:r>
            <a:r>
              <a:rPr lang="en-US" sz="1000" b="1" dirty="0" smtClean="0">
                <a:latin typeface="Courier" pitchFamily="49" charset="0"/>
              </a:rPr>
              <a:t>whatever</a:t>
            </a:r>
            <a:endParaRPr lang="en-US" sz="1000" b="1" dirty="0">
              <a:latin typeface="Courier" pitchFamily="49" charset="0"/>
            </a:endParaRPr>
          </a:p>
        </p:txBody>
      </p:sp>
      <p:sp>
        <p:nvSpPr>
          <p:cNvPr id="145" name="7th reveal #1.6 (small x)"/>
          <p:cNvSpPr/>
          <p:nvPr/>
        </p:nvSpPr>
        <p:spPr bwMode="auto">
          <a:xfrm>
            <a:off x="7211531" y="2591383"/>
            <a:ext cx="144016" cy="163289"/>
          </a:xfrm>
          <a:prstGeom prst="mathMultiply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7" name="8th reveal (SCB#3 ESTAEX z/XDC)"/>
          <p:cNvSpPr/>
          <p:nvPr/>
        </p:nvSpPr>
        <p:spPr bwMode="auto">
          <a:xfrm>
            <a:off x="110532" y="3130009"/>
            <a:ext cx="2451797" cy="2579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Courier" pitchFamily="49" charset="0"/>
              </a:rPr>
              <a:t>SCB#3: ESTAEX z/XDC</a:t>
            </a:r>
            <a:endParaRPr lang="en-US" sz="1200" b="1" dirty="0">
              <a:latin typeface="Courier" pitchFamily="49" charset="0"/>
            </a:endParaRPr>
          </a:p>
        </p:txBody>
      </p:sp>
      <p:cxnSp>
        <p:nvCxnSpPr>
          <p:cNvPr id="72" name="9th reveal (SCB#3 owner by PRB#1 dash line)"/>
          <p:cNvCxnSpPr>
            <a:stCxn id="87" idx="3"/>
            <a:endCxn id="12" idx="1"/>
          </p:cNvCxnSpPr>
          <p:nvPr/>
        </p:nvCxnSpPr>
        <p:spPr bwMode="auto">
          <a:xfrm flipV="1">
            <a:off x="2562329" y="3218269"/>
            <a:ext cx="924559" cy="407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8" name="10th reveal (Hook reached)"/>
          <p:cNvSpPr txBox="1"/>
          <p:nvPr/>
        </p:nvSpPr>
        <p:spPr>
          <a:xfrm>
            <a:off x="605680" y="3933056"/>
            <a:ext cx="7853432" cy="22852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*FROMHOOK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.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DBC830I XDC z1.13 ENTERED NONAUTHORIZED, AMODE(31), UNDER RB#3 FROM TCB#5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IN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XDCDEMO2 (ASN=0032.2)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.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DBC891I XDC z1.13 ENTERED AS AN ESTAEX OWNED BY RB#?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.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DBC831I THE ERROR LEVEL AND RETRY LEVEL ENVIRONMENTS ARE THE SAME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TRACE - ICM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00000000_12402A4E 8f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(A.S.XDCDEMO2) --- XDCADATA.XDCADATA+200E, @R14+2E, XDCADATA+200E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,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XPRIVATE+2A4E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 .+200E                    DIE8008Z EQU     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.+200E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1F22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MBSMGENZ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SLR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R2,R2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 .+2010                   &gt;@CDP     EQU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 .+2010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BF21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1000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      &gt;MBSPUTLP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ICM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  R2,B'0001',X'000'(R1)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.+2014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A784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000A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JZ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*+X'0014' (.MBSAOK)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.+2018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0058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R14,*+X'00B0' (.PUTMSGS)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.+201C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A7F4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000C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J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*+X'0018' (.MBSATTN)</a:t>
            </a:r>
          </a:p>
        </p:txBody>
      </p:sp>
      <p:sp>
        <p:nvSpPr>
          <p:cNvPr id="2" name="Title: Hooks"/>
          <p:cNvSpPr>
            <a:spLocks noGrp="1"/>
          </p:cNvSpPr>
          <p:nvPr>
            <p:ph type="ctrTitle"/>
          </p:nvPr>
        </p:nvSpPr>
        <p:spPr>
          <a:xfrm>
            <a:off x="685800" y="888624"/>
            <a:ext cx="7772400" cy="612068"/>
          </a:xfrm>
        </p:spPr>
        <p:txBody>
          <a:bodyPr/>
          <a:lstStyle/>
          <a:p>
            <a:r>
              <a:rPr lang="en-US" dirty="0" smtClean="0"/>
              <a:t>Hooks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34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0" grpId="0"/>
      <p:bldP spid="12" grpId="0" animBg="1"/>
      <p:bldP spid="4" grpId="0" animBg="1"/>
      <p:bldP spid="78" grpId="0"/>
      <p:bldP spid="29" grpId="0"/>
      <p:bldP spid="85" grpId="0" animBg="1"/>
      <p:bldP spid="86" grpId="0" animBg="1"/>
      <p:bldP spid="76" grpId="0" animBg="1"/>
      <p:bldP spid="101" grpId="0" animBg="1"/>
      <p:bldP spid="100" grpId="0" animBg="1"/>
      <p:bldP spid="123" grpId="0" animBg="1"/>
      <p:bldP spid="120" grpId="0" animBg="1"/>
      <p:bldP spid="121" grpId="0" animBg="1"/>
      <p:bldP spid="122" grpId="0" animBg="1"/>
      <p:bldP spid="144" grpId="0" animBg="1"/>
      <p:bldP spid="145" grpId="0" animBg="1"/>
      <p:bldP spid="87" grpId="0" animBg="1"/>
      <p:bldP spid="1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/>
          <p:cNvSpPr txBox="1"/>
          <p:nvPr/>
        </p:nvSpPr>
        <p:spPr>
          <a:xfrm>
            <a:off x="575556" y="2228671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Hooks are implemented via an SVC routine.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Therefore, they can only be used in code for which SVCs are legal.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Fortunately, for SRB code, FRR protected code, cross memory code etc. there is a hook script that can be used instead.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 script can be found in DBCOLE.XDCZ1D.XDCCMDS(SCRIPT).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Read its commentary for usage information.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See also HELP SCRIPTS HOOK.</a:t>
            </a:r>
          </a:p>
        </p:txBody>
      </p:sp>
      <p:sp>
        <p:nvSpPr>
          <p:cNvPr id="9" name="Whitemask 5"/>
          <p:cNvSpPr/>
          <p:nvPr/>
        </p:nvSpPr>
        <p:spPr bwMode="auto">
          <a:xfrm>
            <a:off x="420889" y="3946850"/>
            <a:ext cx="8280920" cy="2799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Whitemask 4"/>
          <p:cNvSpPr/>
          <p:nvPr/>
        </p:nvSpPr>
        <p:spPr bwMode="auto">
          <a:xfrm>
            <a:off x="422209" y="3426134"/>
            <a:ext cx="8280920" cy="5207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" name="Whitemask 3"/>
          <p:cNvSpPr/>
          <p:nvPr/>
        </p:nvSpPr>
        <p:spPr bwMode="auto">
          <a:xfrm>
            <a:off x="422209" y="2823397"/>
            <a:ext cx="8280920" cy="60560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Whitemask 2"/>
          <p:cNvSpPr/>
          <p:nvPr/>
        </p:nvSpPr>
        <p:spPr bwMode="auto">
          <a:xfrm>
            <a:off x="422209" y="2564905"/>
            <a:ext cx="8280920" cy="2622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Whitemask 1"/>
          <p:cNvSpPr/>
          <p:nvPr/>
        </p:nvSpPr>
        <p:spPr bwMode="auto">
          <a:xfrm>
            <a:off x="420889" y="2228671"/>
            <a:ext cx="8280920" cy="33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Text copy for handouts"/>
          <p:cNvSpPr txBox="1"/>
          <p:nvPr/>
        </p:nvSpPr>
        <p:spPr>
          <a:xfrm>
            <a:off x="575556" y="2229438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Hooks are implemented via an SVC routine.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Therefore, they can only be used in code for which SVCs are legal.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Fortunately, for SRB code, FRR protected code, cross memory code etc. there is a hook script that can be used instead.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script can be found </a:t>
            </a:r>
            <a:r>
              <a:rPr lang="en-US" smtClean="0"/>
              <a:t>in </a:t>
            </a:r>
            <a:r>
              <a:rPr lang="en-US" smtClean="0"/>
              <a:t>DBCOLE.XDCZ1D.XDCCMDS(HOOK).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Read its commentary for usage information.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See also HELP SCRIPTS HOOK.</a:t>
            </a:r>
            <a:endParaRPr lang="en-US" dirty="0"/>
          </a:p>
        </p:txBody>
      </p:sp>
      <p:sp>
        <p:nvSpPr>
          <p:cNvPr id="2" name="Title: SVC-phobic hooks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Hooks in SVC-Phobic Environments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9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6" grpId="0" animBg="1"/>
      <p:bldP spid="5" grpId="0" animBg="1"/>
      <p:bldP spid="4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/>
          <p:cNvSpPr txBox="1"/>
          <p:nvPr/>
        </p:nvSpPr>
        <p:spPr>
          <a:xfrm>
            <a:off x="524852" y="1952836"/>
            <a:ext cx="80795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/>
              <a:t>A </a:t>
            </a:r>
            <a:r>
              <a:rPr lang="en-US" sz="2000" b="1" u="sng" dirty="0"/>
              <a:t>Deferred</a:t>
            </a:r>
            <a:r>
              <a:rPr lang="en-US" sz="2000" dirty="0"/>
              <a:t> trap or hook is one that will be set only when the targeted load module is brought into storage (via LOAD, LINK, ATTACH[X] or XCTL).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The </a:t>
            </a:r>
            <a:r>
              <a:rPr lang="en-US" sz="2000" b="1" u="sng" dirty="0"/>
              <a:t>AD</a:t>
            </a:r>
            <a:r>
              <a:rPr lang="en-US" sz="2000" dirty="0"/>
              <a:t>EFERRED command sets deferred permanent traps.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The </a:t>
            </a:r>
            <a:r>
              <a:rPr lang="en-US" sz="2000" b="1" u="sng" dirty="0"/>
              <a:t>TD</a:t>
            </a:r>
            <a:r>
              <a:rPr lang="en-US" sz="2000" dirty="0"/>
              <a:t>EFERRED command sets deferred transient traps.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The </a:t>
            </a:r>
            <a:r>
              <a:rPr lang="en-US" sz="2000" b="1" u="sng" dirty="0"/>
              <a:t>HD</a:t>
            </a:r>
            <a:r>
              <a:rPr lang="en-US" sz="2000" dirty="0"/>
              <a:t>EFERRED command sets deferred hooks.</a:t>
            </a:r>
          </a:p>
          <a:p>
            <a:pPr marL="0" lvl="1"/>
            <a:r>
              <a:rPr lang="en-US" sz="2000" dirty="0"/>
              <a:t>Deferred traps/hooks can be set…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Relative to a load module’s entry point.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Relative to a load module’s starting address.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Relative to any csect in the load module but only if a Binder map of the module has been pre-loaded (via the DMAP command).</a:t>
            </a:r>
          </a:p>
        </p:txBody>
      </p:sp>
      <p:sp>
        <p:nvSpPr>
          <p:cNvPr id="10" name="Whitemask 7"/>
          <p:cNvSpPr/>
          <p:nvPr/>
        </p:nvSpPr>
        <p:spPr bwMode="auto">
          <a:xfrm>
            <a:off x="415907" y="4475748"/>
            <a:ext cx="8292936" cy="6281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Whitemask 6"/>
          <p:cNvSpPr/>
          <p:nvPr/>
        </p:nvSpPr>
        <p:spPr bwMode="auto">
          <a:xfrm>
            <a:off x="416201" y="4161454"/>
            <a:ext cx="8292936" cy="31429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Whitemask 5"/>
          <p:cNvSpPr/>
          <p:nvPr/>
        </p:nvSpPr>
        <p:spPr bwMode="auto">
          <a:xfrm>
            <a:off x="416201" y="3559382"/>
            <a:ext cx="8292936" cy="602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Whitemask 4"/>
          <p:cNvSpPr/>
          <p:nvPr/>
        </p:nvSpPr>
        <p:spPr bwMode="auto">
          <a:xfrm>
            <a:off x="416201" y="3245311"/>
            <a:ext cx="8292936" cy="314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" name="Whitemask 3"/>
          <p:cNvSpPr/>
          <p:nvPr/>
        </p:nvSpPr>
        <p:spPr bwMode="auto">
          <a:xfrm>
            <a:off x="416201" y="2943131"/>
            <a:ext cx="8292936" cy="3021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dirty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3" name="Whitemask 2"/>
          <p:cNvSpPr/>
          <p:nvPr/>
        </p:nvSpPr>
        <p:spPr bwMode="auto">
          <a:xfrm>
            <a:off x="416201" y="2629060"/>
            <a:ext cx="8292936" cy="314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Whitemask 1"/>
          <p:cNvSpPr/>
          <p:nvPr/>
        </p:nvSpPr>
        <p:spPr bwMode="auto">
          <a:xfrm>
            <a:off x="419525" y="2003090"/>
            <a:ext cx="8292936" cy="6281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Copy of text for handouts"/>
          <p:cNvSpPr txBox="1"/>
          <p:nvPr/>
        </p:nvSpPr>
        <p:spPr>
          <a:xfrm>
            <a:off x="526217" y="1952836"/>
            <a:ext cx="80795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000" dirty="0" smtClean="0"/>
              <a:t>A </a:t>
            </a:r>
            <a:r>
              <a:rPr lang="en-US" sz="2000" b="1" u="sng" dirty="0"/>
              <a:t>Deferred</a:t>
            </a:r>
            <a:r>
              <a:rPr lang="en-US" sz="2000" dirty="0"/>
              <a:t> trap or hook is one that will be set only when the targeted load module is brought into storage (via LOAD, LINK, ATTACH[X] or XCTL</a:t>
            </a:r>
            <a:r>
              <a:rPr lang="en-US" sz="2000" dirty="0" smtClean="0"/>
              <a:t>).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b="1" u="sng" dirty="0" smtClean="0"/>
              <a:t>AD</a:t>
            </a:r>
            <a:r>
              <a:rPr lang="en-US" sz="2000" dirty="0" smtClean="0"/>
              <a:t>EFERRED command sets deferred permanent traps.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The </a:t>
            </a:r>
            <a:r>
              <a:rPr lang="en-US" sz="2000" b="1" u="sng" dirty="0" smtClean="0"/>
              <a:t>TD</a:t>
            </a:r>
            <a:r>
              <a:rPr lang="en-US" sz="2000" dirty="0" smtClean="0"/>
              <a:t>EFERRED </a:t>
            </a:r>
            <a:r>
              <a:rPr lang="en-US" sz="2000" dirty="0"/>
              <a:t>command </a:t>
            </a:r>
            <a:r>
              <a:rPr lang="en-US" sz="2000" dirty="0" smtClean="0"/>
              <a:t>sets </a:t>
            </a:r>
            <a:r>
              <a:rPr lang="en-US" sz="2000" dirty="0"/>
              <a:t>deferred </a:t>
            </a:r>
            <a:r>
              <a:rPr lang="en-US" sz="2000" dirty="0" smtClean="0"/>
              <a:t>transient </a:t>
            </a:r>
            <a:r>
              <a:rPr lang="en-US" sz="2000" dirty="0"/>
              <a:t>traps.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The </a:t>
            </a:r>
            <a:r>
              <a:rPr lang="en-US" sz="2000" b="1" u="sng" dirty="0" smtClean="0"/>
              <a:t>HD</a:t>
            </a:r>
            <a:r>
              <a:rPr lang="en-US" sz="2000" dirty="0" smtClean="0"/>
              <a:t>EFERRED </a:t>
            </a:r>
            <a:r>
              <a:rPr lang="en-US" sz="2000" dirty="0"/>
              <a:t>command </a:t>
            </a:r>
            <a:r>
              <a:rPr lang="en-US" sz="2000" dirty="0" smtClean="0"/>
              <a:t>sets </a:t>
            </a:r>
            <a:r>
              <a:rPr lang="en-US" sz="2000" dirty="0"/>
              <a:t>deferred </a:t>
            </a:r>
            <a:r>
              <a:rPr lang="en-US" sz="2000" dirty="0" smtClean="0"/>
              <a:t>hooks.</a:t>
            </a:r>
          </a:p>
          <a:p>
            <a:pPr marL="0" lvl="1"/>
            <a:r>
              <a:rPr lang="en-US" sz="2000" dirty="0" smtClean="0"/>
              <a:t>Deferred traps/hooks can be set…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 smtClean="0"/>
              <a:t>Relative to a load module’s entry point.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Relative to a load </a:t>
            </a:r>
            <a:r>
              <a:rPr lang="en-US" sz="2000" dirty="0" smtClean="0"/>
              <a:t>module’s starting address.</a:t>
            </a:r>
          </a:p>
          <a:p>
            <a:pPr marL="285750" lvl="1" indent="-285750">
              <a:buFont typeface="Arial" pitchFamily="34" charset="0"/>
              <a:buChar char="•"/>
            </a:pPr>
            <a:r>
              <a:rPr lang="en-US" sz="2000" dirty="0"/>
              <a:t>Relative to </a:t>
            </a:r>
            <a:r>
              <a:rPr lang="en-US" sz="2000" dirty="0" smtClean="0"/>
              <a:t>any csect in the load module but only if a Binder map of the module has been pre-loaded (via the DMAP command).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Deferred Hooks and Traps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6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7" grpId="0" animBg="1"/>
      <p:bldP spid="6" grpId="0" animBg="1"/>
      <p:bldP spid="13" grpId="0" animBg="1"/>
      <p:bldP spid="5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st reveal 1b: XDCADATA load module caption"/>
          <p:cNvSpPr txBox="1"/>
          <p:nvPr/>
        </p:nvSpPr>
        <p:spPr>
          <a:xfrm>
            <a:off x="3491880" y="1927862"/>
            <a:ext cx="2137124" cy="277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Courier" pitchFamily="49" charset="0"/>
              </a:rPr>
              <a:t>Load Module: XDCADATA</a:t>
            </a:r>
            <a:endParaRPr lang="en-US" sz="1200" b="1" dirty="0">
              <a:latin typeface="Courier" pitchFamily="49" charset="0"/>
            </a:endParaRPr>
          </a:p>
        </p:txBody>
      </p:sp>
      <p:sp>
        <p:nvSpPr>
          <p:cNvPr id="5" name="1st reveal 1a: XDCADATA load module box"/>
          <p:cNvSpPr/>
          <p:nvPr/>
        </p:nvSpPr>
        <p:spPr bwMode="auto">
          <a:xfrm>
            <a:off x="3311860" y="2240868"/>
            <a:ext cx="2520280" cy="288032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2nd reveal 1b: XDCADATA csect caption"/>
          <p:cNvSpPr txBox="1"/>
          <p:nvPr/>
        </p:nvSpPr>
        <p:spPr>
          <a:xfrm>
            <a:off x="3770803" y="2258210"/>
            <a:ext cx="1579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Courier" pitchFamily="49" charset="0"/>
              </a:rPr>
              <a:t>Csect: XDCADATA</a:t>
            </a:r>
            <a:endParaRPr lang="en-US" sz="1200" b="1" dirty="0">
              <a:latin typeface="Courier" pitchFamily="49" charset="0"/>
            </a:endParaRPr>
          </a:p>
        </p:txBody>
      </p:sp>
      <p:sp>
        <p:nvSpPr>
          <p:cNvPr id="3" name="2nd reveal 1a: XDCADATA csect box"/>
          <p:cNvSpPr/>
          <p:nvPr/>
        </p:nvSpPr>
        <p:spPr bwMode="auto">
          <a:xfrm>
            <a:off x="3311860" y="2240868"/>
            <a:ext cx="2520280" cy="144016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3rd reveal 1b: DBCMSGEN csect caption"/>
          <p:cNvSpPr txBox="1"/>
          <p:nvPr/>
        </p:nvSpPr>
        <p:spPr>
          <a:xfrm>
            <a:off x="3782361" y="3698764"/>
            <a:ext cx="15792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Courier" pitchFamily="49" charset="0"/>
              </a:rPr>
              <a:t>Csect: DBCMSGEN</a:t>
            </a:r>
            <a:endParaRPr lang="en-US" sz="1200" b="1" dirty="0">
              <a:latin typeface="Courier" pitchFamily="49" charset="0"/>
            </a:endParaRPr>
          </a:p>
        </p:txBody>
      </p:sp>
      <p:sp>
        <p:nvSpPr>
          <p:cNvPr id="4" name="3rd reveal 1a: DBCMSGEN csect box"/>
          <p:cNvSpPr/>
          <p:nvPr/>
        </p:nvSpPr>
        <p:spPr bwMode="auto">
          <a:xfrm>
            <a:off x="3311860" y="3681028"/>
            <a:ext cx="2520280" cy="144016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4th reveal: BAKR"/>
          <p:cNvSpPr txBox="1"/>
          <p:nvPr/>
        </p:nvSpPr>
        <p:spPr>
          <a:xfrm>
            <a:off x="3311860" y="3975763"/>
            <a:ext cx="12618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solidFill>
                  <a:srgbClr val="FF0000"/>
                </a:solidFill>
                <a:latin typeface="Courier" pitchFamily="49" charset="0"/>
              </a:rPr>
              <a:t>+8E BAKR R14,0</a:t>
            </a:r>
            <a:endParaRPr lang="en-US" sz="1000" b="1" dirty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Setting a </a:t>
            </a:r>
            <a:r>
              <a:rPr lang="en-US" dirty="0"/>
              <a:t>D</a:t>
            </a:r>
            <a:r>
              <a:rPr lang="en-US" dirty="0" smtClean="0"/>
              <a:t>eferred Trap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35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/>
      <p:bldP spid="3" grpId="0" animBg="1"/>
      <p:bldP spid="8" grpId="0"/>
      <p:bldP spid="4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display: Nothing yet"/>
          <p:cNvSpPr txBox="1"/>
          <p:nvPr/>
        </p:nvSpPr>
        <p:spPr>
          <a:xfrm>
            <a:off x="74002" y="1738624"/>
            <a:ext cx="9029830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    </a:t>
            </a: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 L MAPS</a:t>
            </a:r>
          </a:p>
          <a:p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NO DSECTS ARE MAPPED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4" name="1st reveal: DMAP issued"/>
          <p:cNvSpPr txBox="1"/>
          <p:nvPr/>
        </p:nvSpPr>
        <p:spPr>
          <a:xfrm>
            <a:off x="83026" y="1738945"/>
            <a:ext cx="9020806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INTERFACE -----------------------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 err="1">
                <a:solidFill>
                  <a:srgbClr val="FFFF00"/>
                </a:solidFill>
                <a:latin typeface="Courier" pitchFamily="49" charset="0"/>
              </a:rPr>
              <a:t>dmap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FF00"/>
                </a:solidFill>
                <a:latin typeface="Courier" pitchFamily="49" charset="0"/>
              </a:rPr>
              <a:t>xdcadata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.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READING THE DSECT MAP FOR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XDCADATA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FROM SYS1.CSW.LINKLIB(XDCADATA).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(READING ESD RECORDS FROM THE LOAD MODULE. METHOD=BSAM.)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maps have been built: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MAP TYPE          LOCATION           NAME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LOAD MODULE       DSECT              XDCADATA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 smtClean="0"/>
          </a:p>
          <a:p>
            <a:endParaRPr lang="en-US" sz="950" b="1" dirty="0" smtClean="0"/>
          </a:p>
          <a:p>
            <a:endParaRPr lang="en-US" sz="950" b="1" dirty="0" smtClean="0"/>
          </a:p>
          <a:p>
            <a:endParaRPr lang="en-US" sz="950" b="1" dirty="0"/>
          </a:p>
        </p:txBody>
      </p:sp>
      <p:sp>
        <p:nvSpPr>
          <p:cNvPr id="5" name="2nd reveal 2: Circle the period"/>
          <p:cNvSpPr/>
          <p:nvPr/>
        </p:nvSpPr>
        <p:spPr bwMode="auto">
          <a:xfrm>
            <a:off x="1740441" y="1953027"/>
            <a:ext cx="149540" cy="144464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7" name="2nd reveal 1: Point to period"/>
          <p:cNvCxnSpPr/>
          <p:nvPr/>
        </p:nvCxnSpPr>
        <p:spPr bwMode="auto">
          <a:xfrm flipH="1">
            <a:off x="1979712" y="2025259"/>
            <a:ext cx="1255978" cy="0"/>
          </a:xfrm>
          <a:prstGeom prst="straightConnector1">
            <a:avLst/>
          </a:prstGeom>
          <a:noFill/>
          <a:ln w="6350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3rd reveal: HELP DMAP"/>
          <p:cNvSpPr txBox="1"/>
          <p:nvPr/>
        </p:nvSpPr>
        <p:spPr>
          <a:xfrm>
            <a:off x="3913578" y="1855074"/>
            <a:ext cx="375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u="sng" dirty="0">
                <a:solidFill>
                  <a:srgbClr val="00B0F0"/>
                </a:solidFill>
              </a:rPr>
              <a:t>HELP COMMANDS DMAP CLONE</a:t>
            </a:r>
          </a:p>
        </p:txBody>
      </p:sp>
      <p:sp>
        <p:nvSpPr>
          <p:cNvPr id="15" name="4th reveal: Erase back to DMAP issued"/>
          <p:cNvSpPr txBox="1"/>
          <p:nvPr/>
        </p:nvSpPr>
        <p:spPr>
          <a:xfrm>
            <a:off x="84558" y="1738717"/>
            <a:ext cx="9019274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INTERFACE -----------------------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READING THE DSECT MAP FOR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XDCADATA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FROM SYS1.CSW.LINKLIB(XDCADATA).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(READING ESD RECORDS FROM THE LOAD MODULE. METHOD=BSAM.)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maps have been built: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MAP TYPE          LOCATION           NAME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LOAD MODULE       DSECT              XDCADATA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/>
          </a:p>
        </p:txBody>
      </p:sp>
      <p:sp>
        <p:nvSpPr>
          <p:cNvPr id="22" name="5th reveal: Full with TD command"/>
          <p:cNvSpPr txBox="1"/>
          <p:nvPr/>
        </p:nvSpPr>
        <p:spPr>
          <a:xfrm>
            <a:off x="84176" y="1738717"/>
            <a:ext cx="9019656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INTERFACE -----------------------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TD XDCADATA.DBCMSGEN+8E:LIST ALARM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READING THE DSECT MAP FOR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XDCADATA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FROM SYS1.CSW.LINKLIB(XDCADATA).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(READING ESD RECORDS FROM THE LOAD MODULE. METHOD=BSAM.)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maps have been built: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MAP TYPE          LOCATION           NAME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LOAD MODULE       DSECT              XDCADATA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/>
          </a:p>
        </p:txBody>
      </p:sp>
      <p:sp>
        <p:nvSpPr>
          <p:cNvPr id="18" name="6th reveal: Circle XDCADATA"/>
          <p:cNvSpPr/>
          <p:nvPr/>
        </p:nvSpPr>
        <p:spPr bwMode="auto">
          <a:xfrm>
            <a:off x="363342" y="4156891"/>
            <a:ext cx="648072" cy="339276"/>
          </a:xfrm>
          <a:prstGeom prst="ellipse">
            <a:avLst/>
          </a:prstGeom>
          <a:noFill/>
          <a:ln w="63500">
            <a:solidFill>
              <a:srgbClr val="00B0F0">
                <a:alpha val="70000"/>
              </a:srgb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9" name="7th reveal: Box DBCMSGEN"/>
          <p:cNvSpPr/>
          <p:nvPr/>
        </p:nvSpPr>
        <p:spPr bwMode="auto">
          <a:xfrm>
            <a:off x="1665201" y="1916430"/>
            <a:ext cx="661035" cy="169545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3" name="8th reveal: Erase back to TD command"/>
          <p:cNvSpPr txBox="1"/>
          <p:nvPr/>
        </p:nvSpPr>
        <p:spPr>
          <a:xfrm>
            <a:off x="83026" y="1738717"/>
            <a:ext cx="9020806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INTERFACE -----------------------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TD XDCADATA.DBCMSGEN+8E:LIST ALARM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READING THE DSECT MAP FOR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XDCADATA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FROM SYS1.CSW.LINKLIB(XDCADATA).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(READING ESD RECORDS FROM THE LOAD MODULE. METHOD=BSAM.)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maps have been built: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MAP TYPE          LOCATION           NAME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LOAD MODULE       DSECT              XDCADATA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/>
          </a:p>
        </p:txBody>
      </p:sp>
      <p:sp>
        <p:nvSpPr>
          <p:cNvPr id="24" name="9th reveal: Box DBCMSGEN"/>
          <p:cNvSpPr/>
          <p:nvPr/>
        </p:nvSpPr>
        <p:spPr bwMode="auto">
          <a:xfrm>
            <a:off x="2500913" y="1918421"/>
            <a:ext cx="853746" cy="169545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5" name="10th reveal: Erase back to TD command"/>
          <p:cNvSpPr txBox="1"/>
          <p:nvPr/>
        </p:nvSpPr>
        <p:spPr>
          <a:xfrm>
            <a:off x="84558" y="1738717"/>
            <a:ext cx="9019274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INTERFACE -----------------------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TD XDCADATA.DBCMSGEN+8E:LIST ALARM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READING THE DSECT MAP FOR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XDCADATA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FROM SYS1.CSW.LINKLIB(XDCADATA).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(READING ESD RECORDS FROM THE LOAD MODULE. METHOD=BSAM.)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maps have been built: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MAP TYPE          LOCATION           NAME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 LOAD MODULE       DSECT              XDCADATA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 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 smtClean="0"/>
          </a:p>
          <a:p>
            <a:endParaRPr lang="en-US" sz="950" dirty="0"/>
          </a:p>
        </p:txBody>
      </p:sp>
      <p:sp>
        <p:nvSpPr>
          <p:cNvPr id="17" name="11th  reveal: TD issued."/>
          <p:cNvSpPr txBox="1"/>
          <p:nvPr/>
        </p:nvSpPr>
        <p:spPr>
          <a:xfrm>
            <a:off x="74014" y="1738717"/>
            <a:ext cx="9029818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:LIST ALARM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TR00003C          - DEFERRED (XDCADATA.X#1+41FE) ENABLED (0 CLONINGS)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:LIST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ALARM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6" name="12th reveal: Box deferred bpt"/>
          <p:cNvSpPr/>
          <p:nvPr/>
        </p:nvSpPr>
        <p:spPr bwMode="auto">
          <a:xfrm>
            <a:off x="1799692" y="5680710"/>
            <a:ext cx="3653770" cy="304574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7" name="13th  reveal 1: Erase back to TD issued."/>
          <p:cNvSpPr txBox="1"/>
          <p:nvPr/>
        </p:nvSpPr>
        <p:spPr>
          <a:xfrm>
            <a:off x="71500" y="1738717"/>
            <a:ext cx="9032332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:LIST ALARM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TR00003C          - DEFERRED (XDCADATA.X#1+41FE) ENABLED (0 CLONINGS)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:LIST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ALARM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8" name="13th  reveal 2: LOAD XDCADATA"/>
          <p:cNvSpPr txBox="1"/>
          <p:nvPr/>
        </p:nvSpPr>
        <p:spPr>
          <a:xfrm>
            <a:off x="71500" y="1738717"/>
            <a:ext cx="9032332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LOAD XDCADATA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:LIST ALARM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TR00003C          - DEFERRED (XDCADATA.X#1+41FE) ENABLED (0 CLONINGS)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:LIST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ALARM</a:t>
            </a:r>
          </a:p>
          <a:p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9" name="14th reveal 1: XDCADATA loaded"/>
          <p:cNvSpPr txBox="1"/>
          <p:nvPr/>
        </p:nvSpPr>
        <p:spPr>
          <a:xfrm>
            <a:off x="71500" y="1738717"/>
            <a:ext cx="9032332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LOAD XDCADATA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ENTRY    PRIMARY  REFRNCE ENTRY     USE   SUB     ATTRIBUTES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NAME     </a:t>
            </a:r>
            <a:r>
              <a:rPr lang="en-US" sz="950" b="1" dirty="0" err="1">
                <a:solidFill>
                  <a:srgbClr val="00B0F0"/>
                </a:solidFill>
                <a:latin typeface="Courier" pitchFamily="49" charset="0"/>
              </a:rPr>
              <a:t>NAME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TCB/RB# ADDRESS  COUNT POOL KEY (ATTR ATTR2 ATTR3-ATTRB)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_  XDCADATA          9   LLE 12647A40  1-0  251  8f  332042-30 RENT REUS PARTIAL_OR_NO_SPROT JPA PML_OK RACDTY CDEX CDE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ENTRY    PRIMARY  DFINING ENTRY     USE   SUB     ATTRIBUTES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NAME     </a:t>
            </a:r>
            <a:r>
              <a:rPr lang="en-US" sz="950" b="1" dirty="0" err="1">
                <a:solidFill>
                  <a:srgbClr val="00B0F0"/>
                </a:solidFill>
                <a:latin typeface="Courier" pitchFamily="49" charset="0"/>
              </a:rPr>
              <a:t>NAME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QUEUE   ADDRESS  COUNT POOL KEY (ATTR ATTR2 ATTR3-ATTRB)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_  XDCADATA          JPQ-3   12647A40    1  251  8f  332042-30 RENT REUS PARTIAL_OR_NO_SPROT JPA PML_OK RACDTY CDEX CDE</a:t>
            </a:r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:LIST ALARM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TR00001A          - DEFERRED (XDCADATA.X#1+41FE) ENABLED (1 CLONING)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:LIST ALARM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TR00001B          - 1264BC3E (XDCADATA+41FE) ENABLED (0 HITS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:LIST ALARM</a:t>
            </a:r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0" name="14th reveal 2: Black mask"/>
          <p:cNvSpPr/>
          <p:nvPr/>
        </p:nvSpPr>
        <p:spPr bwMode="auto">
          <a:xfrm>
            <a:off x="791580" y="1954108"/>
            <a:ext cx="1008112" cy="1080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1" name="15th reveal: Circle 1 cloning"/>
          <p:cNvSpPr/>
          <p:nvPr/>
        </p:nvSpPr>
        <p:spPr bwMode="auto">
          <a:xfrm>
            <a:off x="4558856" y="5672524"/>
            <a:ext cx="187449" cy="181634"/>
          </a:xfrm>
          <a:prstGeom prst="ellipse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2" name="16th reveal: Box new breakpont"/>
          <p:cNvSpPr/>
          <p:nvPr/>
        </p:nvSpPr>
        <p:spPr bwMode="auto">
          <a:xfrm>
            <a:off x="323850" y="5977890"/>
            <a:ext cx="4564380" cy="304574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3" name="17th reveal 1: Erase back to XDCADATA loaded"/>
          <p:cNvSpPr txBox="1"/>
          <p:nvPr/>
        </p:nvSpPr>
        <p:spPr>
          <a:xfrm>
            <a:off x="71500" y="1738717"/>
            <a:ext cx="9032332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ENTRY    PRIMARY  REFRNCE ENTRY     USE   SUB     ATTRIBUTES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NAME     </a:t>
            </a:r>
            <a:r>
              <a:rPr lang="en-US" sz="950" b="1" dirty="0" err="1">
                <a:solidFill>
                  <a:srgbClr val="00B0F0"/>
                </a:solidFill>
                <a:latin typeface="Courier" pitchFamily="49" charset="0"/>
              </a:rPr>
              <a:t>NAME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TCB/RB# ADDRESS  COUNT POOL KEY (ATTR ATTR2 ATTR3-ATTRB)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_  XDCADATA          9   LLE 12647A40  1-0  251  8f  332042-30 RENT REUS PARTIAL_OR_NO_SPROT JPA PML_OK RACDTY CDEX CDE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ENTRY    PRIMARY  DFINING ENTRY     USE   SUB     ATTRIBUTES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NAME     </a:t>
            </a:r>
            <a:r>
              <a:rPr lang="en-US" sz="950" b="1" dirty="0" err="1">
                <a:solidFill>
                  <a:srgbClr val="00B0F0"/>
                </a:solidFill>
                <a:latin typeface="Courier" pitchFamily="49" charset="0"/>
              </a:rPr>
              <a:t>NAME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QUEUE   ADDRESS  COUNT POOL KEY (ATTR ATTR2 ATTR3-ATTRB)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_  XDCADATA          JPQ-3   12647A40    1  251  8f  332042-30 RENT REUS PARTIAL_OR_NO_SPROT JPA PML_OK RACDTY CDEX CDE</a:t>
            </a:r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:LIST ALARM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TR00001A          - DEFERRED (XDCADATA.X#1+41FE) ENABLED (1 CLONING)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:LIST ALARM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TR00001B          - 1264BC3E (XDCADATA+41FE) ENABLED (0 HITS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:LIST ALARM</a:t>
            </a:r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4" name="17th reveal 2a: Shortcut F"/>
          <p:cNvSpPr txBox="1"/>
          <p:nvPr/>
        </p:nvSpPr>
        <p:spPr>
          <a:xfrm>
            <a:off x="71500" y="1738717"/>
            <a:ext cx="9032332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INTERFACE -----------------------</a:t>
            </a:r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endParaRPr lang="en-US" sz="95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ENTRY    PRIMARY  REFRNCE ENTRY     USE   SUB     ATTRIBUTES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NAME     </a:t>
            </a:r>
            <a:r>
              <a:rPr lang="en-US" sz="950" b="1" dirty="0" err="1">
                <a:solidFill>
                  <a:srgbClr val="00B0F0"/>
                </a:solidFill>
                <a:latin typeface="Courier" pitchFamily="49" charset="0"/>
              </a:rPr>
              <a:t>NAME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TCB/RB# ADDRESS  COUNT POOL KEY (ATTR ATTR2 ATTR3-ATTRB)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_  XDCADATA          9   LLE 12647A40  1-0  251  8f  332042-30 RENT REUS PARTIAL_OR_NO_SPROT JPA PML_OK RACDTY CDEX CDE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ENTRY    PRIMARY  DFINING ENTRY     USE   SUB     ATTRIBUTES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NAME     </a:t>
            </a:r>
            <a:r>
              <a:rPr lang="en-US" sz="950" b="1" dirty="0" err="1">
                <a:solidFill>
                  <a:srgbClr val="00B0F0"/>
                </a:solidFill>
                <a:latin typeface="Courier" pitchFamily="49" charset="0"/>
              </a:rPr>
              <a:t>NAME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QUEUE   ADDRESS  COUNT POOL KEY (ATTR ATTR2 ATTR3-ATTRB)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_  XDCADATA          JPQ-3   12647A40    1  251  8f  332042-30 RENT REUS PARTIAL_OR_NO_SPROT JPA PML_OK RACDTY CDEX CDE</a:t>
            </a:r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 MAPS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NO LOAD MODULES OR CSECTS ARE MAPPED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DSECTS ARE MAPPED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XDCADATA ------------- INACTIVE (000075C0)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95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LIST BREAKPOINTS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DEFAULT COMMANDS    - :LIST ALARM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TR00001A          - DEFERRED (XDCADATA.X#1+41FE) ENABLED (1 CLONING)</a:t>
            </a:r>
          </a:p>
          <a:p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:LIST ALARM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F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TR00001B          - 1264BC3E (XDCADATA+41FE) ENABLED (0 HITS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:LIST ALARM</a:t>
            </a:r>
            <a:endParaRPr lang="en-US" sz="95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5" name="17th reveal 2b: Circle F"/>
          <p:cNvSpPr/>
          <p:nvPr/>
        </p:nvSpPr>
        <p:spPr bwMode="auto">
          <a:xfrm>
            <a:off x="77215" y="5941660"/>
            <a:ext cx="238404" cy="231008"/>
          </a:xfrm>
          <a:prstGeom prst="ellipse">
            <a:avLst/>
          </a:prstGeom>
          <a:noFill/>
          <a:ln w="762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7" name="18th reveal 2: whitemask"/>
          <p:cNvSpPr/>
          <p:nvPr/>
        </p:nvSpPr>
        <p:spPr bwMode="auto">
          <a:xfrm>
            <a:off x="11093" y="5949280"/>
            <a:ext cx="252028" cy="2223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36" name="18th reveal 1: FORMAT bpt storage"/>
          <p:cNvSpPr txBox="1"/>
          <p:nvPr/>
        </p:nvSpPr>
        <p:spPr>
          <a:xfrm>
            <a:off x="71500" y="1738717"/>
            <a:ext cx="9032332" cy="462434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TCB#9 RB#1 ------------------------------------------------- z/XDC ISPF INTERFACE --------------------------</a:t>
            </a:r>
          </a:p>
          <a:p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  00000000_1264BC3E 8f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(A.S.DBCOLE3) --- XDCADATA+41FE, XPRIVATE+24BC3E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+41FE                    </a:t>
            </a:r>
            <a:r>
              <a:rPr lang="en-US" sz="950" b="1" dirty="0">
                <a:solidFill>
                  <a:schemeClr val="bg1"/>
                </a:solidFill>
                <a:latin typeface="Courier" pitchFamily="49" charset="0"/>
              </a:rPr>
              <a:t>TR00001B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EQU     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+41FE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0040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00E0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@CDP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BAKR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R14,0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+4202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B219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0000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SAC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B'0000XXXXXXXX'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+4206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010D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SAM31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,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+4208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90EC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D00C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STM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R14,R12,X'00C'(R13)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+420C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C0C0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0000 1446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LARL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R12,*+X'0000288C' (XDCADATA+6A98)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+4212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D203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D000 C028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MVC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X'000'(4,R13),X'028'(R12)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+4218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18B1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R11,R1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+421A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1FAA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SLR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R10,R10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+421C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1F99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SLR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R9,R9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+421E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A738 0330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LHI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R3,X'0330' (816)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+4222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0D20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BASR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R2,0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+4224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47F0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2008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B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X'008'(,R2)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+4228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4800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8370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LH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R0,X'370'(,R8)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+422C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1803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R0,R3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+422E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58F0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2004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R15,X'004'(,R2)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+4232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58E0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0010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R14,X'010'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+4236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58EE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0304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R14,X'304'(R14)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+423A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58EE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00A0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R14,X'0A0'(R14)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+423E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B218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E000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PC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X'000'(R14)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+4242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1811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R1,R1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+4244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A7FE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0014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CHI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R15,X'0014' (20)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+4248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A784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0008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JE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*+X'0010' (XDCADATA+4258)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+424C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1803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R0,R3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+424E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12FF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LTR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R15,R15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+4250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A774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125D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JNZ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*+X'24BA' (XDCADATA+670A)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+4254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1821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LR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R2,R1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+4256 </a:t>
            </a:r>
            <a:r>
              <a:rPr lang="en-US" sz="950" b="1" dirty="0">
                <a:solidFill>
                  <a:srgbClr val="FFFF00"/>
                </a:solidFill>
                <a:latin typeface="Courier" pitchFamily="49" charset="0"/>
              </a:rPr>
              <a:t>0E2E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                    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MVCL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R2,R14</a:t>
            </a:r>
            <a:endParaRPr lang="en-US" sz="95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39" name="18th reveal 3b: circle 00"/>
          <p:cNvSpPr/>
          <p:nvPr/>
        </p:nvSpPr>
        <p:spPr bwMode="auto">
          <a:xfrm>
            <a:off x="1011414" y="2348880"/>
            <a:ext cx="196697" cy="180020"/>
          </a:xfrm>
          <a:prstGeom prst="ellipse">
            <a:avLst/>
          </a:prstGeom>
          <a:noFill/>
          <a:ln w="254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0" name="18th reveal 3a: box bpt name"/>
          <p:cNvSpPr/>
          <p:nvPr/>
        </p:nvSpPr>
        <p:spPr bwMode="auto">
          <a:xfrm>
            <a:off x="2377661" y="2218199"/>
            <a:ext cx="648072" cy="144016"/>
          </a:xfrm>
          <a:prstGeom prst="roundRect">
            <a:avLst/>
          </a:prstGeom>
          <a:noFill/>
          <a:ln w="254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Setting a Deferred Trap Example</a:t>
            </a:r>
          </a:p>
        </p:txBody>
      </p:sp>
    </p:spTree>
    <p:extLst>
      <p:ext uri="{BB962C8B-B14F-4D97-AF65-F5344CB8AC3E}">
        <p14:creationId xmlns:p14="http://schemas.microsoft.com/office/powerpoint/2010/main" val="5318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/>
      <p:bldP spid="15" grpId="0" animBg="1"/>
      <p:bldP spid="22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17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6" grpId="0" animBg="1"/>
      <p:bldP spid="39" grpId="0" animBg="1"/>
      <p:bldP spid="4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/>
          <p:cNvSpPr txBox="1"/>
          <p:nvPr/>
        </p:nvSpPr>
        <p:spPr>
          <a:xfrm>
            <a:off x="1071992" y="2132856"/>
            <a:ext cx="69920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Traps and Traces can be </a:t>
            </a:r>
            <a:r>
              <a:rPr lang="en-US" b="1" u="sng" dirty="0"/>
              <a:t>Conditional</a:t>
            </a:r>
            <a:r>
              <a:rPr lang="en-US" dirty="0"/>
              <a:t>: They will not “be accepted” until a specified condition resolves TRUE: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/>
              <a:t>Counting Conditions</a:t>
            </a:r>
            <a:r>
              <a:rPr lang="en-US" sz="1600" dirty="0"/>
              <a:t>: The trap must be reach n number of times.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/>
              <a:t>Boolean Expressions</a:t>
            </a:r>
            <a:r>
              <a:rPr lang="en-US" sz="1600" dirty="0"/>
              <a:t>: Tests values in registers and/or storage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whitemask 3"/>
          <p:cNvSpPr/>
          <p:nvPr/>
        </p:nvSpPr>
        <p:spPr bwMode="auto">
          <a:xfrm>
            <a:off x="286408" y="2993073"/>
            <a:ext cx="8568952" cy="2611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" name="whitemask 2"/>
          <p:cNvSpPr/>
          <p:nvPr/>
        </p:nvSpPr>
        <p:spPr bwMode="auto">
          <a:xfrm>
            <a:off x="285487" y="2727074"/>
            <a:ext cx="8568952" cy="270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" name="whitemask 1"/>
          <p:cNvSpPr/>
          <p:nvPr/>
        </p:nvSpPr>
        <p:spPr bwMode="auto">
          <a:xfrm>
            <a:off x="287524" y="2204864"/>
            <a:ext cx="8568952" cy="5222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Copy of text for handouts"/>
          <p:cNvSpPr txBox="1"/>
          <p:nvPr/>
        </p:nvSpPr>
        <p:spPr>
          <a:xfrm>
            <a:off x="1072292" y="2132856"/>
            <a:ext cx="69920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Traps and Traces can be </a:t>
            </a:r>
            <a:r>
              <a:rPr lang="en-US" b="1" u="sng" dirty="0"/>
              <a:t>Conditional</a:t>
            </a:r>
            <a:r>
              <a:rPr lang="en-US" dirty="0"/>
              <a:t>: They will not “be accepted” until a specified condition resolves TRUE: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/>
              <a:t>Counting Conditions</a:t>
            </a:r>
            <a:r>
              <a:rPr lang="en-US" sz="1600" dirty="0"/>
              <a:t>: The trap must be reach n number of times.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/>
              <a:t>Boolean Expressions</a:t>
            </a:r>
            <a:r>
              <a:rPr lang="en-US" sz="1600" dirty="0"/>
              <a:t>: Tests values in registers and/or storage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Conditional Traps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4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4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st reveal: AGOTADAT code point"/>
          <p:cNvSpPr txBox="1"/>
          <p:nvPr/>
        </p:nvSpPr>
        <p:spPr>
          <a:xfrm>
            <a:off x="57268" y="1738624"/>
            <a:ext cx="8831264" cy="39703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  00000000_12401718 8f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(A.S.XDCDEMO2) --- XDCADATA.XDCADATA+CD8, @R15+CD8, XDCADATA+CD8,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        XPRIVATE+1718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  .+CD8                    @CDP     EQU     *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  .+CD8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50F0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B030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AGOTADAT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ST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R15,X'030'(,R11)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.+CDC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B916 000F                   LLGFR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RW0,R15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.+CE0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B91B 0006                   SLGFR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RW0,R6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.+CE4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5500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B1B8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CL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R0,X'1B8'(,R11)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.+CE8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A7D4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0004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         JNH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*+X'0008' (.AMAXADIZ)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.+CEC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5000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B1B8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                  ST 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R0,X'1B8'(,R11)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.+CF0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E300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B178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000A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AMAXADIZ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ALG     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RW0,X'00178'(,R11)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DEFAULT CONDITIONAL - NONE</a:t>
            </a:r>
          </a:p>
          <a:p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12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4" name="2nd reveal: AGOTDAT box"/>
          <p:cNvSpPr/>
          <p:nvPr/>
        </p:nvSpPr>
        <p:spPr bwMode="auto">
          <a:xfrm>
            <a:off x="2958465" y="2705100"/>
            <a:ext cx="811529" cy="169546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0" name="3rd reveal: TRAP command string"/>
          <p:cNvSpPr txBox="1"/>
          <p:nvPr/>
        </p:nvSpPr>
        <p:spPr>
          <a:xfrm>
            <a:off x="56451" y="1738717"/>
            <a:ext cx="883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t +0 (375);f +0</a:t>
            </a:r>
            <a:endParaRPr lang="en-US" sz="1200" b="1" dirty="0">
              <a:solidFill>
                <a:schemeClr val="bg1"/>
              </a:solidFill>
              <a:latin typeface="Courier" pitchFamily="49" charset="0"/>
            </a:endParaRPr>
          </a:p>
        </p:txBody>
      </p:sp>
      <p:sp>
        <p:nvSpPr>
          <p:cNvPr id="13" name="4th reveal: 375 underlined"/>
          <p:cNvSpPr txBox="1"/>
          <p:nvPr/>
        </p:nvSpPr>
        <p:spPr>
          <a:xfrm>
            <a:off x="56260" y="1738717"/>
            <a:ext cx="883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t +0 (</a:t>
            </a:r>
            <a:r>
              <a:rPr lang="en-US" sz="1200" b="1" u="sng" dirty="0">
                <a:solidFill>
                  <a:srgbClr val="FFFF00"/>
                </a:solidFill>
                <a:latin typeface="Courier" pitchFamily="49" charset="0"/>
              </a:rPr>
              <a:t>375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);f +0</a:t>
            </a:r>
            <a:endParaRPr lang="en-US" sz="1200" b="1" dirty="0">
              <a:solidFill>
                <a:schemeClr val="bg1"/>
              </a:solidFill>
              <a:latin typeface="Courier" pitchFamily="49" charset="0"/>
            </a:endParaRPr>
          </a:p>
        </p:txBody>
      </p:sp>
      <p:sp>
        <p:nvSpPr>
          <p:cNvPr id="5" name="5th reveal: After setting the trap"/>
          <p:cNvSpPr txBox="1"/>
          <p:nvPr/>
        </p:nvSpPr>
        <p:spPr>
          <a:xfrm>
            <a:off x="56260" y="1738717"/>
            <a:ext cx="8831264" cy="39703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t +0 (375);f +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  <a:endParaRPr lang="en-US" sz="12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00000000_12401718 8f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XDCADATA.XDCADATA+CD8, @R15+CD8, XDCADATA+CD8,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XPRIVATE+1718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.+CD8                    @CDP     EQU     *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TR00004D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.+CD8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0F0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B030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AGOTADAT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ST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R15,X'030'(,R11)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.+CDC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B916 000F                   LLGFR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RW0,R15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.+CE0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B91B 0006                   SLGFR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RW0,R6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.+CE4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5500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B1B8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CL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R0,X'1B8'(,R11)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.+CE8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A7D4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0004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  JNH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*+X'0008' (.AMAXADIZ)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.+CEC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5000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B1B8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                  ST 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R0,X'1B8'(,R11)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.+CF0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E300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B178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000A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AMAXADIZ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 ALG    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RW0,X'00178'(,R11)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DEFAULT CONDITIONAL - (375)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TR00004D          - 12401718 (.AGOTADAT) ENABLED (0 HITS)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            (375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6" name="6th reveal 1c: Brealpoint display box box"/>
          <p:cNvSpPr/>
          <p:nvPr/>
        </p:nvSpPr>
        <p:spPr bwMode="auto">
          <a:xfrm>
            <a:off x="344805" y="5074920"/>
            <a:ext cx="5381626" cy="370304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" name="6th reveal 1b: trap name box"/>
          <p:cNvSpPr/>
          <p:nvPr/>
        </p:nvSpPr>
        <p:spPr bwMode="auto">
          <a:xfrm>
            <a:off x="4701540" y="2504342"/>
            <a:ext cx="842010" cy="215998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6th reveal 1a: 00 box"/>
          <p:cNvSpPr/>
          <p:nvPr/>
        </p:nvSpPr>
        <p:spPr bwMode="auto">
          <a:xfrm>
            <a:off x="1219200" y="2681874"/>
            <a:ext cx="247650" cy="215998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9" name="7th reveal 1b: trap command box"/>
          <p:cNvSpPr/>
          <p:nvPr/>
        </p:nvSpPr>
        <p:spPr bwMode="auto">
          <a:xfrm>
            <a:off x="922020" y="1967865"/>
            <a:ext cx="1019175" cy="18288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2" name="8th reveal 1b: black mask"/>
          <p:cNvSpPr/>
          <p:nvPr/>
        </p:nvSpPr>
        <p:spPr bwMode="auto">
          <a:xfrm>
            <a:off x="891540" y="1940078"/>
            <a:ext cx="1571742" cy="2392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1" name="8th reveal 1a: GO command"/>
          <p:cNvSpPr txBox="1"/>
          <p:nvPr/>
        </p:nvSpPr>
        <p:spPr>
          <a:xfrm>
            <a:off x="56260" y="1738717"/>
            <a:ext cx="883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200" b="1" dirty="0" smtClean="0">
                <a:solidFill>
                  <a:srgbClr val="FFFF00"/>
                </a:solidFill>
                <a:latin typeface="Courier" pitchFamily="49" charset="0"/>
              </a:rPr>
              <a:t>GO</a:t>
            </a:r>
            <a:endParaRPr lang="en-US" sz="12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14" name="9th reveal: After running the trap"/>
          <p:cNvSpPr txBox="1"/>
          <p:nvPr/>
        </p:nvSpPr>
        <p:spPr>
          <a:xfrm>
            <a:off x="56260" y="1738717"/>
            <a:ext cx="8831264" cy="3970318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200" b="1" dirty="0" smtClean="0">
                <a:solidFill>
                  <a:schemeClr val="bg1"/>
                </a:solidFill>
                <a:latin typeface="Courier" pitchFamily="49" charset="0"/>
              </a:rPr>
              <a:t>===&gt;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TRACE - ST (374 FALSE CONDITIONS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00000000_12401718 8f 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XDCADATA.XDCADATA+CD8, @R15+CD8, XDCADATA+CD8</a:t>
            </a:r>
            <a:r>
              <a:rPr lang="en-US" sz="1200" b="1" dirty="0" smtClean="0">
                <a:solidFill>
                  <a:srgbClr val="00B0F0"/>
                </a:solidFill>
                <a:latin typeface="Courier" pitchFamily="49" charset="0"/>
              </a:rPr>
              <a:t>,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_           XPRIVATE+1718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.+CD8                   &gt;@CDP     EQU     *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.+CD8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50F0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B030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       &gt;AGOTADAT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ST</a:t>
            </a:r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      R15,X'030'(,R11)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.+CDC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B916 000F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LLGFR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RW0,R15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.+CE0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B91B 0006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SLGFR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RW0,R6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.+CE4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5500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B1B8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CL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R0,X'1B8'(,R11)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.+CE8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A7D4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0004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JNH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*+X'0008' (.AMAXADIZ)</a:t>
            </a:r>
          </a:p>
          <a:p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.+CEC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5000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B1B8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200" b="1" dirty="0">
                <a:solidFill>
                  <a:srgbClr val="FF0000"/>
                </a:solidFill>
                <a:latin typeface="Courier" pitchFamily="49" charset="0"/>
              </a:rPr>
              <a:t>ST</a:t>
            </a:r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   R0,X'1B8'(,R11)</a:t>
            </a:r>
          </a:p>
          <a:p>
            <a:r>
              <a:rPr lang="en-US" sz="120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1200" b="1" dirty="0">
                <a:solidFill>
                  <a:srgbClr val="FFFF00"/>
                </a:solidFill>
                <a:latin typeface="Courier" pitchFamily="49" charset="0"/>
              </a:rPr>
              <a:t> l breakpoints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DEFAULT CONDITIONAL - (375)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1200" b="1" dirty="0">
                <a:solidFill>
                  <a:srgbClr val="00B0F0"/>
                </a:solidFill>
                <a:latin typeface="Courier" pitchFamily="49" charset="0"/>
              </a:rPr>
              <a:t>   NO BREAKPOINTS ARE DEFINED</a:t>
            </a: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 smtClean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2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15" name="10th reveal: &gt; box"/>
          <p:cNvSpPr/>
          <p:nvPr/>
        </p:nvSpPr>
        <p:spPr bwMode="auto">
          <a:xfrm>
            <a:off x="2879812" y="2705100"/>
            <a:ext cx="155806" cy="37338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6" name="11th reveal: 374 box"/>
          <p:cNvSpPr/>
          <p:nvPr/>
        </p:nvSpPr>
        <p:spPr bwMode="auto">
          <a:xfrm>
            <a:off x="1592581" y="2137411"/>
            <a:ext cx="315122" cy="203834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8" name="12th no breakpoint oval"/>
          <p:cNvSpPr/>
          <p:nvPr/>
        </p:nvSpPr>
        <p:spPr bwMode="auto">
          <a:xfrm>
            <a:off x="503548" y="4941168"/>
            <a:ext cx="4068452" cy="612068"/>
          </a:xfrm>
          <a:prstGeom prst="ellipse">
            <a:avLst/>
          </a:prstGeom>
          <a:noFill/>
          <a:ln w="63500">
            <a:solidFill>
              <a:srgbClr val="00B0F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17" name="13th reveal: 50 opcode box"/>
          <p:cNvSpPr/>
          <p:nvPr/>
        </p:nvSpPr>
        <p:spPr bwMode="auto">
          <a:xfrm>
            <a:off x="1217294" y="2874644"/>
            <a:ext cx="247651" cy="185155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Conditional Traps - Counting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2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/>
      <p:bldP spid="13" grpId="0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1" grpId="0"/>
      <p:bldP spid="14" grpId="0" animBg="1"/>
      <p:bldP spid="15" grpId="0" animBg="1"/>
      <p:bldP spid="16" grpId="0" animBg="1"/>
      <p:bldP spid="18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st reveal: Code at ADAT0030"/>
          <p:cNvSpPr txBox="1"/>
          <p:nvPr/>
        </p:nvSpPr>
        <p:spPr>
          <a:xfrm>
            <a:off x="56260" y="1484784"/>
            <a:ext cx="9020418" cy="483209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00000000_12401804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f (A.S.XDCDEMO2) --- XDCADATA.XDCADATA+DC4, @R14+3BA,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.+DC4                    @CDP     EQU     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4110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ADAT0030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LA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A7E5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JAS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ICM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A7D4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JNP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5A10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A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R1,X'040'(,R6)</a:t>
            </a: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 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00000000_1316F000 8f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ABUFFER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+1 ARECTYPE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00DC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+220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FFFFFFFE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7FFFFFFE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00000137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+311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(375)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NO BREAKPOINTS ARE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DEFINED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19" name="2nd reveal: ADATA buffer equates box"/>
          <p:cNvSpPr/>
          <p:nvPr/>
        </p:nvSpPr>
        <p:spPr bwMode="auto">
          <a:xfrm>
            <a:off x="1117521" y="3883717"/>
            <a:ext cx="816054" cy="1076342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0" name="3rd reveal 1a:Erase back to code at ADAT0030"/>
          <p:cNvSpPr txBox="1"/>
          <p:nvPr/>
        </p:nvSpPr>
        <p:spPr>
          <a:xfrm>
            <a:off x="56260" y="1484784"/>
            <a:ext cx="9020418" cy="483209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00000000_12401804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f (A.S.XDCDEMO2) --- XDCADATA.XDCADATA+DC4, @R14+3BA,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.+DC4                    @CDP     EQU     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4110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ADAT0030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LA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A7E5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JAS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ICM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A7D4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JNP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5A10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A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R1,X'040'(,R6)</a:t>
            </a: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 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00000000_1316F000 8f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ABUFFER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+1 ARECTYPE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00DC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+220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FFFFFFFE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7FFFFFFE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00000137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+311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(375)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NO BREAKPOINTS ARE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DEFINED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1" name="3rd reveal 1b: ADAT0030 label box"/>
          <p:cNvSpPr/>
          <p:nvPr/>
        </p:nvSpPr>
        <p:spPr bwMode="auto">
          <a:xfrm>
            <a:off x="2705100" y="2358405"/>
            <a:ext cx="762000" cy="18002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612068"/>
          </a:xfrm>
        </p:spPr>
        <p:txBody>
          <a:bodyPr/>
          <a:lstStyle/>
          <a:p>
            <a:r>
              <a:rPr lang="en-US" dirty="0" smtClean="0"/>
              <a:t>Conditional Traps - Boolean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08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0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itial reveal: ADAT0030 listing"/>
          <p:cNvSpPr txBox="1"/>
          <p:nvPr/>
        </p:nvSpPr>
        <p:spPr>
          <a:xfrm>
            <a:off x="39149" y="1634182"/>
            <a:ext cx="9050693" cy="46443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20" b="1" dirty="0" smtClean="0">
                <a:latin typeface="Courier" pitchFamily="49" charset="0"/>
              </a:rPr>
              <a:t>                                  </a:t>
            </a:r>
            <a:r>
              <a:rPr lang="en-US" sz="1020" b="1" dirty="0">
                <a:latin typeface="Courier" pitchFamily="49" charset="0"/>
              </a:rPr>
              <a:t>20376 ************************************************************* 01/13 Z20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20377 * PUTLINE Support Area                                      * 01/13 Z20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20378 ************************************************************* 01/13 Z20</a:t>
            </a:r>
          </a:p>
          <a:p>
            <a:endParaRPr lang="en-US" sz="1020" b="1" dirty="0">
              <a:latin typeface="Courier" pitchFamily="49" charset="0"/>
            </a:endParaRPr>
          </a:p>
          <a:p>
            <a:r>
              <a:rPr lang="en-US" sz="1020" b="1" dirty="0">
                <a:latin typeface="Courier" pitchFamily="49" charset="0"/>
              </a:rPr>
              <a:t>0000014C                          20380 P31PUTL@ DS    A                   @'IKJPUTL                  01/13 Z20</a:t>
            </a:r>
          </a:p>
          <a:p>
            <a:endParaRPr lang="en-US" sz="1020" b="1" dirty="0">
              <a:latin typeface="Courier" pitchFamily="49" charset="0"/>
            </a:endParaRPr>
          </a:p>
          <a:p>
            <a:endParaRPr lang="en-US" sz="1020" b="1" dirty="0">
              <a:latin typeface="Courier" pitchFamily="49" charset="0"/>
            </a:endParaRPr>
          </a:p>
          <a:p>
            <a:endParaRPr lang="en-US" sz="1020" b="1" dirty="0">
              <a:latin typeface="Courier" pitchFamily="49" charset="0"/>
            </a:endParaRPr>
          </a:p>
          <a:p>
            <a:r>
              <a:rPr lang="en-US" sz="1020" b="1" dirty="0">
                <a:latin typeface="Courier" pitchFamily="49" charset="0"/>
              </a:rPr>
              <a:t>                                  20382 P31PTPB  PUTLINE OUTPUT=(AFTMSGBF-4, @'OUTPUT LINE            01/13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TERM,               SEND THE MESSAGE(S)        01/13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SINGLE,             ONLY ONE MSG AT A TIME     01/13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DATA),              IT'S JUST LUNCH            01/13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TERMPUT=(EDIT,      DO FULL MSG SETUP EDITING  01/13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WAIT,               INSURE THE MSG IS BUFFERED 01/13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NOHOLD),            DON'T WAIT FOR ACTUAL DISPLAY 13 Z20*</a:t>
            </a:r>
          </a:p>
          <a:p>
            <a:r>
              <a:rPr lang="en-US" sz="1020" b="1" dirty="0">
                <a:latin typeface="Courier" pitchFamily="49" charset="0"/>
              </a:rPr>
              <a:t>                                                       MF=L                LIST FORM                  01/13 Z20</a:t>
            </a:r>
          </a:p>
          <a:p>
            <a:r>
              <a:rPr lang="en-US" sz="1020" b="1" dirty="0">
                <a:latin typeface="Courier" pitchFamily="49" charset="0"/>
              </a:rPr>
              <a:t>00000150                          20383+         DS    0F</a:t>
            </a:r>
          </a:p>
          <a:p>
            <a:r>
              <a:rPr lang="en-US" sz="1020" b="1" dirty="0">
                <a:latin typeface="Courier" pitchFamily="49" charset="0"/>
              </a:rPr>
              <a:t>00000150 30                       20384+P31PTPB  DC    B'00110000'                SET CONTROL FIELD</a:t>
            </a:r>
          </a:p>
          <a:p>
            <a:r>
              <a:rPr lang="en-US" sz="1020" b="1" dirty="0">
                <a:latin typeface="Courier" pitchFamily="49" charset="0"/>
              </a:rPr>
              <a:t>00000151 00                       20385+         DC    B'00000000'                SET CONTROL FIELD    @E22D2DA</a:t>
            </a:r>
          </a:p>
          <a:p>
            <a:r>
              <a:rPr lang="en-US" sz="1020" b="1" dirty="0">
                <a:latin typeface="Courier" pitchFamily="49" charset="0"/>
              </a:rPr>
              <a:t>00000152 00                       20386+         DC    B'00000000'               SET TOUTPUT OPTIONS FIELD</a:t>
            </a:r>
          </a:p>
          <a:p>
            <a:r>
              <a:rPr lang="en-US" sz="1020" b="1" dirty="0">
                <a:latin typeface="Courier" pitchFamily="49" charset="0"/>
              </a:rPr>
              <a:t>00000153 00                       20387+         DC    X'00'                   SET TOUTPUT OPTIONS FIELD</a:t>
            </a:r>
          </a:p>
          <a:p>
            <a:r>
              <a:rPr lang="en-US" sz="1020" b="1" dirty="0">
                <a:latin typeface="Courier" pitchFamily="49" charset="0"/>
              </a:rPr>
              <a:t>00000154 00000440                 20388+         DC    A(AFTMSGBF-4)           ADDR OF OUTPUT LINE</a:t>
            </a:r>
          </a:p>
          <a:p>
            <a:r>
              <a:rPr lang="en-US" sz="1020" b="1" dirty="0">
                <a:latin typeface="Courier" pitchFamily="49" charset="0"/>
              </a:rPr>
              <a:t>00000158 00000000                 20389+         DC    A(0)                    ADDRESS OF FORMATTED LINE</a:t>
            </a:r>
          </a:p>
          <a:p>
            <a:r>
              <a:rPr lang="en-US" sz="1020" b="1" dirty="0">
                <a:latin typeface="Courier" pitchFamily="49" charset="0"/>
              </a:rPr>
              <a:t>                        0000000C  20390 P31PTPBL EQU   *-P31PTPB           L'PBLOCK                   01/13 Z20</a:t>
            </a:r>
          </a:p>
          <a:p>
            <a:endParaRPr lang="en-US" sz="1020" b="1" dirty="0">
              <a:latin typeface="Courier" pitchFamily="49" charset="0"/>
            </a:endParaRPr>
          </a:p>
          <a:p>
            <a:endParaRPr lang="en-US" sz="1020" b="1" dirty="0">
              <a:latin typeface="Courier" pitchFamily="49" charset="0"/>
            </a:endParaRPr>
          </a:p>
          <a:p>
            <a:endParaRPr lang="en-US" sz="1020" b="1" dirty="0">
              <a:latin typeface="Courier" pitchFamily="49" charset="0"/>
            </a:endParaRPr>
          </a:p>
          <a:p>
            <a:r>
              <a:rPr lang="en-US" sz="1020" b="1" dirty="0">
                <a:latin typeface="Courier" pitchFamily="49" charset="0"/>
              </a:rPr>
              <a:t>0000015C                          20392          DS    0F                | ALIGNMENT                  01/13 Z20</a:t>
            </a:r>
          </a:p>
          <a:p>
            <a:r>
              <a:rPr lang="en-US" sz="1020" b="1" dirty="0">
                <a:latin typeface="Courier" pitchFamily="49" charset="0"/>
              </a:rPr>
              <a:t>0000015C                          20393 P31IOPL  DS    XL(IOPLLEN)       V IOPL BUFFER                01/13 </a:t>
            </a:r>
            <a:r>
              <a:rPr lang="en-US" sz="1020" b="1" dirty="0" smtClean="0">
                <a:latin typeface="Courier" pitchFamily="49" charset="0"/>
              </a:rPr>
              <a:t>Z20</a:t>
            </a:r>
          </a:p>
        </p:txBody>
      </p:sp>
      <p:sp>
        <p:nvSpPr>
          <p:cNvPr id="4" name="2nd reveal: ADAT0030 code box"/>
          <p:cNvSpPr/>
          <p:nvPr/>
        </p:nvSpPr>
        <p:spPr bwMode="auto">
          <a:xfrm>
            <a:off x="2628900" y="2888940"/>
            <a:ext cx="6299584" cy="1294440"/>
          </a:xfrm>
          <a:prstGeom prst="roundRect">
            <a:avLst/>
          </a:prstGeom>
          <a:noFill/>
          <a:ln w="635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612068"/>
          </a:xfrm>
        </p:spPr>
        <p:txBody>
          <a:bodyPr/>
          <a:lstStyle/>
          <a:p>
            <a:r>
              <a:rPr lang="en-US" dirty="0" smtClean="0"/>
              <a:t>Conditional Traps - Boolean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itial reveal: Code at ADAT0030"/>
          <p:cNvSpPr txBox="1"/>
          <p:nvPr/>
        </p:nvSpPr>
        <p:spPr>
          <a:xfrm>
            <a:off x="56260" y="1484784"/>
            <a:ext cx="9020418" cy="483209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00000000_12401804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f (A.S.XDCDEMO2) --- XDCADATA.XDCADATA+DC4, @R14+3BA,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.+DC4                    @CDP     EQU     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4110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ADAT0030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LA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A7E5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JAS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ICM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A7D4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JNP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5A10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A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R1,X'040'(,R6)</a:t>
            </a: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 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00000000_1316F000 8f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ABUFFER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+1 ARECTYPE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00DC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+220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FFFFFFFE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7FFFFFFE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00000137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+311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(375)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NO BREAKPOINTS ARE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DEFINED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7" name="1st reveal: ADAT0030 label box"/>
          <p:cNvSpPr/>
          <p:nvPr/>
        </p:nvSpPr>
        <p:spPr bwMode="auto">
          <a:xfrm>
            <a:off x="2705100" y="2358405"/>
            <a:ext cx="762000" cy="18002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8" name="2nd reveal: TRAP command string"/>
          <p:cNvSpPr txBox="1"/>
          <p:nvPr/>
        </p:nvSpPr>
        <p:spPr>
          <a:xfrm>
            <a:off x="56260" y="1484784"/>
            <a:ext cx="808586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sv-SE" sz="1100" b="1" dirty="0">
                <a:solidFill>
                  <a:srgbClr val="FFFF00"/>
                </a:solidFill>
                <a:latin typeface="Courier" pitchFamily="49" charset="0"/>
              </a:rPr>
              <a:t>t +0 (</a:t>
            </a:r>
            <a:r>
              <a:rPr lang="sv-SE" sz="1100" b="1" dirty="0" smtClean="0">
                <a:solidFill>
                  <a:srgbClr val="FFFF00"/>
                </a:solidFill>
                <a:latin typeface="Courier" pitchFamily="49" charset="0"/>
              </a:rPr>
              <a:t>adsrcstmt,ge,00004f9e):</a:t>
            </a:r>
            <a:r>
              <a:rPr lang="sv-SE" sz="1100" b="1" dirty="0">
                <a:solidFill>
                  <a:srgbClr val="FFFF00"/>
                </a:solidFill>
                <a:latin typeface="Courier" pitchFamily="49" charset="0"/>
              </a:rPr>
              <a:t>l alarm;f +0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4" name="3rd reveal 1: command string box"/>
          <p:cNvSpPr/>
          <p:nvPr/>
        </p:nvSpPr>
        <p:spPr bwMode="auto">
          <a:xfrm>
            <a:off x="863589" y="1680210"/>
            <a:ext cx="3564396" cy="18288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cxnSp>
        <p:nvCxnSpPr>
          <p:cNvPr id="18" name="3rd reveal 2a: Upper left arrow"/>
          <p:cNvCxnSpPr/>
          <p:nvPr/>
        </p:nvCxnSpPr>
        <p:spPr bwMode="auto">
          <a:xfrm>
            <a:off x="959203" y="1771650"/>
            <a:ext cx="1686584" cy="1162667"/>
          </a:xfrm>
          <a:prstGeom prst="straightConnector1">
            <a:avLst/>
          </a:prstGeom>
          <a:noFill/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3rd reveal 2b: Upper right arrow"/>
          <p:cNvCxnSpPr/>
          <p:nvPr/>
        </p:nvCxnSpPr>
        <p:spPr bwMode="auto">
          <a:xfrm>
            <a:off x="4499992" y="1703257"/>
            <a:ext cx="3816983" cy="1221687"/>
          </a:xfrm>
          <a:prstGeom prst="straightConnector1">
            <a:avLst/>
          </a:prstGeom>
          <a:noFill/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3rd reveal 2c: Lower left arrow"/>
          <p:cNvCxnSpPr/>
          <p:nvPr/>
        </p:nvCxnSpPr>
        <p:spPr bwMode="auto">
          <a:xfrm>
            <a:off x="914400" y="1974053"/>
            <a:ext cx="1726423" cy="3474247"/>
          </a:xfrm>
          <a:prstGeom prst="straightConnector1">
            <a:avLst/>
          </a:prstGeom>
          <a:noFill/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3rd reveal 2d: Lower right arrow"/>
          <p:cNvCxnSpPr/>
          <p:nvPr/>
        </p:nvCxnSpPr>
        <p:spPr bwMode="auto">
          <a:xfrm>
            <a:off x="4470599" y="1920240"/>
            <a:ext cx="3977923" cy="3566160"/>
          </a:xfrm>
          <a:prstGeom prst="straightConnector1">
            <a:avLst/>
          </a:prstGeom>
          <a:noFill/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3rd reveal 3: Exploded command discussion panel"/>
          <p:cNvSpPr txBox="1"/>
          <p:nvPr/>
        </p:nvSpPr>
        <p:spPr>
          <a:xfrm>
            <a:off x="2705100" y="2996952"/>
            <a:ext cx="5836854" cy="258532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FF00"/>
                </a:solidFill>
                <a:latin typeface="Courier" pitchFamily="49" charset="0"/>
              </a:rPr>
              <a:t>t +0 (adsrcstmt,ge,00004f9e):l alarm;f +</a:t>
            </a:r>
            <a:r>
              <a:rPr lang="sv-SE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dirty="0"/>
          </a:p>
        </p:txBody>
      </p:sp>
      <p:sp>
        <p:nvSpPr>
          <p:cNvPr id="38" name="4th reveal 1b: Gray mask right"/>
          <p:cNvSpPr/>
          <p:nvPr/>
        </p:nvSpPr>
        <p:spPr bwMode="auto">
          <a:xfrm>
            <a:off x="3518382" y="3074318"/>
            <a:ext cx="4886478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0" name="4th reveal 1a: Gray mask left"/>
          <p:cNvSpPr/>
          <p:nvPr/>
        </p:nvSpPr>
        <p:spPr bwMode="auto">
          <a:xfrm>
            <a:off x="2759048" y="3068960"/>
            <a:ext cx="253146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1" name="4th reveal 2: Discussion text"/>
          <p:cNvSpPr txBox="1"/>
          <p:nvPr/>
        </p:nvSpPr>
        <p:spPr>
          <a:xfrm>
            <a:off x="2705100" y="3432996"/>
            <a:ext cx="5836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This is the target address for the breakpoint.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rgbClr val="FFFF00"/>
                </a:solidFill>
              </a:rPr>
              <a:t>+0</a:t>
            </a:r>
            <a:r>
              <a:rPr lang="en-US" sz="1600" dirty="0" smtClean="0">
                <a:solidFill>
                  <a:schemeClr val="bg1"/>
                </a:solidFill>
              </a:rPr>
              <a:t> is z/XDC’s way of saying, “right here”.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More formally, the implied base of the given offset is z/XDC’s “Current Display Pointer”.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(That’s what the </a:t>
            </a:r>
            <a:r>
              <a:rPr lang="en-US" sz="1600" b="1" u="sng" dirty="0" smtClean="0">
                <a:solidFill>
                  <a:srgbClr val="00B0F0"/>
                </a:solidFill>
              </a:rPr>
              <a:t>@CDP</a:t>
            </a:r>
            <a:r>
              <a:rPr lang="en-US" sz="1600" dirty="0" smtClean="0">
                <a:solidFill>
                  <a:schemeClr val="bg1"/>
                </a:solidFill>
              </a:rPr>
              <a:t> equate is all about.)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2" name="5th reveal 1: Exploded command discussion panel"/>
          <p:cNvSpPr txBox="1"/>
          <p:nvPr/>
        </p:nvSpPr>
        <p:spPr>
          <a:xfrm>
            <a:off x="2705507" y="2996952"/>
            <a:ext cx="5836854" cy="258532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FF00"/>
                </a:solidFill>
                <a:latin typeface="Courier" pitchFamily="49" charset="0"/>
              </a:rPr>
              <a:t>t +0 (adsrcstmt,ge,00004f9e):l alarm;f +</a:t>
            </a:r>
            <a:r>
              <a:rPr lang="sv-SE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dirty="0"/>
          </a:p>
        </p:txBody>
      </p:sp>
      <p:sp>
        <p:nvSpPr>
          <p:cNvPr id="43" name="5th reveal 2a: Gray mask left"/>
          <p:cNvSpPr/>
          <p:nvPr/>
        </p:nvSpPr>
        <p:spPr bwMode="auto">
          <a:xfrm>
            <a:off x="2773704" y="3076580"/>
            <a:ext cx="682171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4" name="5th reveal 2b: Gray mask right"/>
          <p:cNvSpPr/>
          <p:nvPr/>
        </p:nvSpPr>
        <p:spPr bwMode="auto">
          <a:xfrm>
            <a:off x="6624228" y="3074318"/>
            <a:ext cx="1780632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5" name="5th reveal 3: Discussion text"/>
          <p:cNvSpPr txBox="1"/>
          <p:nvPr/>
        </p:nvSpPr>
        <p:spPr>
          <a:xfrm>
            <a:off x="2699792" y="3427856"/>
            <a:ext cx="5836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This is the conditional expression.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Generally, it is in the form of </a:t>
            </a:r>
            <a:r>
              <a:rPr lang="en-US" sz="1600" b="1" u="sng" dirty="0" smtClean="0">
                <a:solidFill>
                  <a:srgbClr val="FFFF00"/>
                </a:solidFill>
              </a:rPr>
              <a:t>(</a:t>
            </a:r>
            <a:r>
              <a:rPr lang="en-US" sz="1600" b="1" u="sng" dirty="0" err="1" smtClean="0">
                <a:solidFill>
                  <a:srgbClr val="FFFF00"/>
                </a:solidFill>
              </a:rPr>
              <a:t>location,relation,hexstring</a:t>
            </a:r>
            <a:r>
              <a:rPr lang="en-US" sz="1600" b="1" u="sng" dirty="0" smtClean="0">
                <a:solidFill>
                  <a:srgbClr val="FFFF00"/>
                </a:solidFill>
              </a:rPr>
              <a:t>)</a:t>
            </a:r>
            <a:r>
              <a:rPr lang="en-US" sz="1600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rgbClr val="FFFF00"/>
                </a:solidFill>
              </a:rPr>
              <a:t>Location</a:t>
            </a:r>
            <a:r>
              <a:rPr lang="en-US" sz="1600" dirty="0" smtClean="0">
                <a:solidFill>
                  <a:schemeClr val="bg1"/>
                </a:solidFill>
              </a:rPr>
              <a:t> may be storage, register or PSW.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The expression may be compounded.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rgbClr val="FFFF00"/>
                </a:solidFill>
              </a:rPr>
              <a:t>00004f9e</a:t>
            </a:r>
            <a:r>
              <a:rPr lang="en-US" sz="1600" dirty="0" smtClean="0">
                <a:solidFill>
                  <a:schemeClr val="bg1"/>
                </a:solidFill>
              </a:rPr>
              <a:t> is the hex equivalent of 20,382 decimal.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The number of hex digits determines the width of the comparison.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7" name="6th reveal 1: Exploded command discussion panel"/>
          <p:cNvSpPr txBox="1"/>
          <p:nvPr/>
        </p:nvSpPr>
        <p:spPr>
          <a:xfrm>
            <a:off x="2704935" y="2996762"/>
            <a:ext cx="5836854" cy="258532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FF00"/>
                </a:solidFill>
                <a:latin typeface="Courier" pitchFamily="49" charset="0"/>
              </a:rPr>
              <a:t>t +0 (adsrcstmt,ge,00004f9e):l alarm;f +</a:t>
            </a:r>
            <a:r>
              <a:rPr lang="sv-SE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dirty="0"/>
          </a:p>
        </p:txBody>
      </p:sp>
      <p:sp>
        <p:nvSpPr>
          <p:cNvPr id="48" name="6th reveal 2a: Gray mask left"/>
          <p:cNvSpPr/>
          <p:nvPr/>
        </p:nvSpPr>
        <p:spPr bwMode="auto">
          <a:xfrm>
            <a:off x="2773132" y="3076390"/>
            <a:ext cx="3851096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49" name="6th reveal 2b: Gray mask right"/>
          <p:cNvSpPr/>
          <p:nvPr/>
        </p:nvSpPr>
        <p:spPr bwMode="auto">
          <a:xfrm>
            <a:off x="7740352" y="3074128"/>
            <a:ext cx="663936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0" name="6th reveal 3: Discussion text"/>
          <p:cNvSpPr txBox="1"/>
          <p:nvPr/>
        </p:nvSpPr>
        <p:spPr>
          <a:xfrm>
            <a:off x="2699220" y="3427666"/>
            <a:ext cx="5836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This is the command string to be executed when the breakpoint is reached by execution and the conditional expression resolves TRUE.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The string may contain any number of commands, but each command must be led by a colon (</a:t>
            </a:r>
            <a:r>
              <a:rPr lang="en-US" sz="1600" b="1" u="sng" dirty="0" smtClean="0">
                <a:solidFill>
                  <a:srgbClr val="FFFF00"/>
                </a:solidFill>
                <a:sym typeface="Wingdings" pitchFamily="2" charset="2"/>
              </a:rPr>
              <a:t>:</a:t>
            </a:r>
            <a:r>
              <a:rPr lang="en-US" sz="1600" dirty="0" smtClean="0">
                <a:solidFill>
                  <a:schemeClr val="bg1"/>
                </a:solidFill>
                <a:sym typeface="Wingdings" pitchFamily="2" charset="2"/>
              </a:rPr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sym typeface="Wingdings" pitchFamily="2" charset="2"/>
              </a:rPr>
              <a:t>A semicolon (</a:t>
            </a:r>
            <a:r>
              <a:rPr lang="en-US" sz="1600" b="1" u="sng" dirty="0" smtClean="0">
                <a:solidFill>
                  <a:srgbClr val="FFFF00"/>
                </a:solidFill>
                <a:sym typeface="Wingdings" pitchFamily="2" charset="2"/>
              </a:rPr>
              <a:t>;</a:t>
            </a:r>
            <a:r>
              <a:rPr lang="en-US" sz="1600" dirty="0" smtClean="0">
                <a:solidFill>
                  <a:schemeClr val="bg1"/>
                </a:solidFill>
                <a:sym typeface="Wingdings" pitchFamily="2" charset="2"/>
              </a:rPr>
              <a:t>) or end-of-command ends the command string.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b="1" u="sng" dirty="0" smtClean="0">
                <a:solidFill>
                  <a:srgbClr val="FFFF00"/>
                </a:solidFill>
                <a:sym typeface="Wingdings" pitchFamily="2" charset="2"/>
              </a:rPr>
              <a:t>L ALARM</a:t>
            </a:r>
            <a:r>
              <a:rPr lang="en-US" sz="1600" dirty="0" smtClean="0">
                <a:solidFill>
                  <a:schemeClr val="bg1"/>
                </a:solidFill>
                <a:sym typeface="Wingdings" pitchFamily="2" charset="2"/>
              </a:rPr>
              <a:t> will cause your terminal to beep (not because that’s what it does, but because </a:t>
            </a:r>
            <a:r>
              <a:rPr lang="en-US" sz="1600" b="1" u="sng" dirty="0">
                <a:solidFill>
                  <a:srgbClr val="FFFF00"/>
                </a:solidFill>
                <a:sym typeface="Wingdings" pitchFamily="2" charset="2"/>
              </a:rPr>
              <a:t>L ALARM</a:t>
            </a:r>
            <a:r>
              <a:rPr lang="en-US" sz="1600" dirty="0" smtClean="0">
                <a:solidFill>
                  <a:schemeClr val="bg1"/>
                </a:solidFill>
                <a:sym typeface="Wingdings" pitchFamily="2" charset="2"/>
              </a:rPr>
              <a:t> is not a legal command.)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1" name="7th reveal 1: Exploded command discussion panel"/>
          <p:cNvSpPr txBox="1"/>
          <p:nvPr/>
        </p:nvSpPr>
        <p:spPr>
          <a:xfrm>
            <a:off x="2705507" y="2996952"/>
            <a:ext cx="5836854" cy="2585323"/>
          </a:xfrm>
          <a:prstGeom prst="rect">
            <a:avLst/>
          </a:prstGeom>
          <a:solidFill>
            <a:schemeClr val="tx1"/>
          </a:solidFill>
          <a:ln w="38100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FFFF00"/>
                </a:solidFill>
                <a:latin typeface="Courier" pitchFamily="49" charset="0"/>
              </a:rPr>
              <a:t>t +0 (adsrcstmt,ge,00004f9e):l alarm;f +</a:t>
            </a:r>
            <a:r>
              <a:rPr lang="sv-SE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 smtClean="0">
              <a:solidFill>
                <a:srgbClr val="FFFF00"/>
              </a:solidFill>
              <a:latin typeface="Courier" pitchFamily="49" charset="0"/>
            </a:endParaRPr>
          </a:p>
          <a:p>
            <a:endParaRPr lang="sv-SE" b="1" dirty="0">
              <a:solidFill>
                <a:srgbClr val="FFFF00"/>
              </a:solidFill>
              <a:latin typeface="Courier" pitchFamily="49" charset="0"/>
            </a:endParaRPr>
          </a:p>
          <a:p>
            <a:endParaRPr lang="en-US" dirty="0"/>
          </a:p>
        </p:txBody>
      </p:sp>
      <p:sp>
        <p:nvSpPr>
          <p:cNvPr id="52" name="7th reveal 2a: Gray mask left"/>
          <p:cNvSpPr/>
          <p:nvPr/>
        </p:nvSpPr>
        <p:spPr bwMode="auto">
          <a:xfrm>
            <a:off x="2773704" y="3076580"/>
            <a:ext cx="5074896" cy="21752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4" name="7th reveal 3: Discussion text"/>
          <p:cNvSpPr txBox="1"/>
          <p:nvPr/>
        </p:nvSpPr>
        <p:spPr>
          <a:xfrm>
            <a:off x="2699792" y="3427856"/>
            <a:ext cx="5836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This command string is not saved for later execution by the breakpoint. Instead, it is executed immediately.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That’s because it is led by a semicolon (</a:t>
            </a:r>
            <a:r>
              <a:rPr lang="en-US" sz="1600" b="1" u="sng" dirty="0" smtClean="0">
                <a:solidFill>
                  <a:srgbClr val="FFFF00"/>
                </a:solidFill>
              </a:rPr>
              <a:t>;</a:t>
            </a:r>
            <a:r>
              <a:rPr lang="en-US" sz="1600" dirty="0" smtClean="0">
                <a:solidFill>
                  <a:schemeClr val="bg1"/>
                </a:solidFill>
              </a:rPr>
              <a:t>), not a colon (</a:t>
            </a:r>
            <a:r>
              <a:rPr lang="en-US" sz="1600" b="1" u="sng" dirty="0" smtClean="0">
                <a:solidFill>
                  <a:srgbClr val="FFFF00"/>
                </a:solidFill>
              </a:rPr>
              <a:t>:</a:t>
            </a:r>
            <a:r>
              <a:rPr lang="en-US" sz="1600" dirty="0" smtClean="0">
                <a:solidFill>
                  <a:schemeClr val="bg1"/>
                </a:solidFill>
              </a:rPr>
              <a:t>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It’s purpose is to cause a redisplay so that the breakpoint can be seen.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5" name="8th reveal: Erase back to code/cmd display"/>
          <p:cNvSpPr txBox="1"/>
          <p:nvPr/>
        </p:nvSpPr>
        <p:spPr>
          <a:xfrm>
            <a:off x="56260" y="1484784"/>
            <a:ext cx="9020418" cy="500136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sv-SE" sz="1100" b="1" dirty="0">
                <a:solidFill>
                  <a:srgbClr val="FFFF00"/>
                </a:solidFill>
                <a:latin typeface="Courier" pitchFamily="49" charset="0"/>
              </a:rPr>
              <a:t>t +0 (adsrcstmt,ge,00004f9e):l alarm;f +</a:t>
            </a:r>
            <a:r>
              <a:rPr lang="sv-SE" sz="1100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  <a:endParaRPr lang="en-US" sz="110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00000000_12401804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f (A.S.XDCDEMO2) --- XDCADATA.XDCADATA+DC4, @R14+3BA,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.+DC4                    @CDP     EQU     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4110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ADAT0030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LA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A7E5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JAS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J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ICM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A7D4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JNP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5A10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A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R1,X'040'(,R6)</a:t>
            </a: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 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00000000_1316F000 8f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+0 ABUFFER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+1 ARECTYPE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00DC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+220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FFFFFFFE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7FFFFFFE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00000137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+311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(375)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NONE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NO BREAKPOINTS ARE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DEFINED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56" name="9th reveal 1: Erase back to code/cmd display"/>
          <p:cNvSpPr txBox="1"/>
          <p:nvPr/>
        </p:nvSpPr>
        <p:spPr>
          <a:xfrm>
            <a:off x="57606" y="1484784"/>
            <a:ext cx="9020418" cy="500136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00000000_12401804 8f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(A.S.XDCDEMO2) --- XDCADATA.XDCADATA+DC4, @R14+3BA,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                    @CDP     EQU     *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TR00005E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ADAT0030 LA      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JAS     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J       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ICM     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A7D4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JNP     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5A10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A       R1,X'040'(,R6)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00000000_1316F000 8f (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ABUFFER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00DC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+220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FFFFFFFE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7FFFFFFE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00000137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+311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(adsrcstmt,ge,00004f9e)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:l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TR00005E          - 12401804 (.ADAT0030) ENABLED (0 HITS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(adsrcstmt,ge,00004f9e) :l alarm</a:t>
            </a:r>
            <a:endParaRPr lang="en-US" sz="11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58" name="9th reveal 2: Command string redisplay"/>
          <p:cNvSpPr txBox="1"/>
          <p:nvPr/>
        </p:nvSpPr>
        <p:spPr>
          <a:xfrm>
            <a:off x="56260" y="1484784"/>
            <a:ext cx="90204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t +0 (adsrcstmt,ge,00004f9e):l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alarm;f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 +</a:t>
            </a:r>
            <a:r>
              <a:rPr lang="en-US" sz="1100" b="1" dirty="0" smtClean="0">
                <a:solidFill>
                  <a:srgbClr val="FFFF00"/>
                </a:solidFill>
                <a:latin typeface="Courier" pitchFamily="49" charset="0"/>
              </a:rPr>
              <a:t>0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</p:txBody>
      </p:sp>
      <p:sp>
        <p:nvSpPr>
          <p:cNvPr id="61" name="9th reveal 3a: 00 box"/>
          <p:cNvSpPr/>
          <p:nvPr/>
        </p:nvSpPr>
        <p:spPr bwMode="auto">
          <a:xfrm>
            <a:off x="1115616" y="2352983"/>
            <a:ext cx="252028" cy="185442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0" name="9th reveal 3b: trap name box"/>
          <p:cNvSpPr/>
          <p:nvPr/>
        </p:nvSpPr>
        <p:spPr bwMode="auto">
          <a:xfrm>
            <a:off x="4319972" y="2204864"/>
            <a:ext cx="756084" cy="18002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59" name="9th reveal 3c: breakpoint definition box"/>
          <p:cNvSpPr/>
          <p:nvPr/>
        </p:nvSpPr>
        <p:spPr bwMode="auto">
          <a:xfrm>
            <a:off x="359532" y="6021289"/>
            <a:ext cx="4860540" cy="396044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2" name="10th reveal 1: Erase back to code/cmd display"/>
          <p:cNvSpPr txBox="1"/>
          <p:nvPr/>
        </p:nvSpPr>
        <p:spPr>
          <a:xfrm>
            <a:off x="56260" y="1484784"/>
            <a:ext cx="9020418" cy="500136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t +0 (adsrcstmt,ge,00004f9e):l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alarm;f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 +0</a:t>
            </a:r>
            <a:endParaRPr lang="en-US" sz="110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00000000_12401804 8f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(A.S.XDCDEMO2) --- XDCADATA.XDCADATA+DC4, @R14+3BA,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                    @CDP     EQU     *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TR00005E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.+DC4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0010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ADAT0030 LA      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JAS     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J       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ICM     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A7D4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JNP     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5A10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A       R1,X'040'(,R6)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00000000_1316F000 8f (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ABUFFER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00DC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+220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FFFFFFFE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7FFFFFFE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00000137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+311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(adsrcstmt,ge,00004f9e)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:l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TR00005E          - 12401804 (.ADAT0030) ENABLED (0 HITS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(adsrcstmt,ge,00004f9e) :l alarm</a:t>
            </a:r>
            <a:endParaRPr lang="en-US" sz="11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63" name="10th reveal 2a: Black mask"/>
          <p:cNvSpPr/>
          <p:nvPr/>
        </p:nvSpPr>
        <p:spPr bwMode="auto">
          <a:xfrm>
            <a:off x="863589" y="1680210"/>
            <a:ext cx="3517911" cy="1828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4" name="10th reveal 2b: GO command"/>
          <p:cNvSpPr txBox="1"/>
          <p:nvPr/>
        </p:nvSpPr>
        <p:spPr>
          <a:xfrm>
            <a:off x="56260" y="1484784"/>
            <a:ext cx="90204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100" b="1" dirty="0" smtClean="0">
                <a:solidFill>
                  <a:srgbClr val="FFFF00"/>
                </a:solidFill>
                <a:latin typeface="Courier" pitchFamily="49" charset="0"/>
              </a:rPr>
              <a:t>GO</a:t>
            </a:r>
          </a:p>
        </p:txBody>
      </p:sp>
      <p:sp>
        <p:nvSpPr>
          <p:cNvPr id="65" name="10th reveal 3: Trap happened"/>
          <p:cNvSpPr txBox="1"/>
          <p:nvPr/>
        </p:nvSpPr>
        <p:spPr>
          <a:xfrm>
            <a:off x="56260" y="1484784"/>
            <a:ext cx="9020418" cy="517064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TRACE - LA (1,076 FALSE CONDITIONS)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&gt;&gt;&gt; L alarm &lt;&lt;&lt;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.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DBC062E WORD NOT RECOGNIZED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22 - S BK O AT00003C</a:t>
            </a:r>
          </a:p>
          <a:p>
            <a:endParaRPr lang="en-US" sz="110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110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110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00000000_1316F000 8f (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ABUFFER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00D4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212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*.M*</a:t>
            </a:r>
            <a:endParaRPr lang="en-US" sz="11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FFFFFF87        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7FFFFF87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*...g*</a:t>
            </a:r>
            <a:endParaRPr lang="en-US" sz="11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00004F9E        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+20382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(adsrcstmt,ge,00004f9e)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:l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TR00005E          - 12401804 (.ADAT0030) DISABLED NOT-SET (1 HIT, 1,076 FALSE CONDITIONS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(adsrcstmt,ge,00004f9e) :l alarm</a:t>
            </a:r>
            <a:endParaRPr lang="en-US" sz="11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66" name="11th reveal: Stmt# circle"/>
          <p:cNvSpPr/>
          <p:nvPr/>
        </p:nvSpPr>
        <p:spPr bwMode="auto">
          <a:xfrm>
            <a:off x="3279666" y="4834158"/>
            <a:ext cx="648072" cy="256741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67" name="12th reveal 1: Erase back to Trap happened"/>
          <p:cNvSpPr txBox="1"/>
          <p:nvPr/>
        </p:nvSpPr>
        <p:spPr>
          <a:xfrm>
            <a:off x="52082" y="1484784"/>
            <a:ext cx="9020418" cy="517064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TRACE - LA (1,076 FALSE CONDITIONS)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&gt;&gt;&gt; L alarm &lt;&lt;&lt;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.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DBC062E WORD NOT RECOGNIZED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22 - S BK O AT00003C</a:t>
            </a:r>
          </a:p>
          <a:p>
            <a:endParaRPr lang="en-US" sz="1100" b="1" dirty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1100" b="1" dirty="0" smtClean="0">
              <a:solidFill>
                <a:schemeClr val="bg1"/>
              </a:solidFill>
              <a:latin typeface="Courier" pitchFamily="49" charset="0"/>
            </a:endParaRPr>
          </a:p>
          <a:p>
            <a:endParaRPr lang="en-US" sz="1100" b="1" dirty="0">
              <a:solidFill>
                <a:schemeClr val="bg1"/>
              </a:solidFill>
              <a:latin typeface="Courier" pitchFamily="49" charset="0"/>
            </a:endParaRP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00000000_1316F000 8f (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ABUFFER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00D4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212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*.M*</a:t>
            </a:r>
            <a:endParaRPr lang="en-US" sz="11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FFFFFF87        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7FFFFF87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*...g*</a:t>
            </a:r>
            <a:endParaRPr lang="en-US" sz="11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00004F9E        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+20382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(adsrcstmt,ge,00004f9e)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:l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TR00005E          - 12401804 (.ADAT0030) DISABLED NOT-SET (1 HIT, 1,076 FALSE CONDITIONS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(adsrcstmt,ge,00004f9e) :l alarm</a:t>
            </a:r>
            <a:endParaRPr lang="en-US" sz="11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68" name="12th reveal 2: L ALARM mess box"/>
          <p:cNvSpPr/>
          <p:nvPr/>
        </p:nvSpPr>
        <p:spPr bwMode="auto">
          <a:xfrm>
            <a:off x="336111" y="2024844"/>
            <a:ext cx="3119764" cy="72008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0" b="1" i="1" u="none" strike="noStrike" cap="none" normalizeH="0" baseline="0" smtClean="0">
              <a:ln>
                <a:noFill/>
              </a:ln>
              <a:solidFill>
                <a:srgbClr val="66CCFF"/>
              </a:solidFill>
              <a:effectLst/>
              <a:latin typeface="Times New Roman" charset="0"/>
            </a:endParaRPr>
          </a:p>
        </p:txBody>
      </p:sp>
      <p:sp>
        <p:nvSpPr>
          <p:cNvPr id="70" name="13th reveal 1: Erase back to Trap happened"/>
          <p:cNvSpPr txBox="1"/>
          <p:nvPr/>
        </p:nvSpPr>
        <p:spPr>
          <a:xfrm>
            <a:off x="50545" y="1484784"/>
            <a:ext cx="9020418" cy="5170646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100" b="1" dirty="0" smtClean="0">
                <a:solidFill>
                  <a:srgbClr val="FFFF00"/>
                </a:solidFill>
                <a:latin typeface="Courier" pitchFamily="49" charset="0"/>
              </a:rPr>
              <a:t>WHERE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00000000_12401804 8f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(A.S.XDCDEMO2) --- XDCADATA.XDCADATA+DC4, @R15+0, @R14+B0, XDCADATA+DC4,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XPRIVATE+1804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.+DC4                   &gt;@CDP     EQU     * @R15 TR00002B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.+DC4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4110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6000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&gt;ADAT0030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LA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R1,X'000'(,R6)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A7E5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0754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JAS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R14,*+X'0EA8' (.A30FILTR)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.+DCC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A7F4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FFB4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J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*-X'0098' (.AFREJCNT)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.+DD0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BF1F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6078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ICM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R1,B'1111',X'078'(R6)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.+DD4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A7D4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006C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JNP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*+X'00D8' (.ADAT0036)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.+DD8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5A10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6040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A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    R1,X'040'(,R6)</a:t>
            </a:r>
          </a:p>
          <a:p>
            <a:r>
              <a:rPr lang="en-US" sz="1100" b="1" dirty="0" smtClean="0">
                <a:solidFill>
                  <a:schemeClr val="bg1"/>
                </a:solidFill>
                <a:latin typeface="Courier" pitchFamily="49" charset="0"/>
              </a:rPr>
              <a:t>XDC 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f </a:t>
            </a:r>
            <a:r>
              <a:rPr lang="en-US" sz="1100" b="1" dirty="0" err="1">
                <a:solidFill>
                  <a:srgbClr val="FFFF00"/>
                </a:solidFill>
                <a:latin typeface="Courier" pitchFamily="49" charset="0"/>
              </a:rPr>
              <a:t>abuffer</a:t>
            </a:r>
            <a:endParaRPr lang="en-US" sz="1100" b="1" dirty="0">
              <a:solidFill>
                <a:srgbClr val="FFFF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00000000_1316F000 8f (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A.S.XDCDEMO2) --- ABUFFER+0, @R6+0, XPRIVATE+D6F000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@CDP @R6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+0 ABUFFER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10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16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 *.*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 ARECTYPE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0030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+48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 *..*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+3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03000100 000000                                                           *.......*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+A ADATALEN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00D4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212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   *.M*</a:t>
            </a:r>
            <a:endParaRPr lang="en-US" sz="11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+C AHEADERZ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FFFFFF87        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7FFFFF87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*...g*</a:t>
            </a:r>
            <a:endParaRPr lang="en-US" sz="1100" b="1" dirty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 ADSRCSTMT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+10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        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00004F9E         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+20382</a:t>
            </a:r>
            <a:r>
              <a:rPr lang="en-US" sz="1100" b="1" dirty="0" smtClean="0">
                <a:solidFill>
                  <a:srgbClr val="FF0000"/>
                </a:solidFill>
                <a:latin typeface="Courier" pitchFamily="49" charset="0"/>
              </a:rPr>
              <a:t>                                                   </a:t>
            </a:r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*....*</a:t>
            </a:r>
          </a:p>
          <a:p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XDC ===&gt; </a:t>
            </a:r>
            <a:r>
              <a:rPr lang="en-US" sz="1100" b="1" dirty="0">
                <a:solidFill>
                  <a:srgbClr val="FFFF00"/>
                </a:solidFill>
                <a:latin typeface="Courier" pitchFamily="49" charset="0"/>
              </a:rPr>
              <a:t>l breakpoints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CONDITIONAL - (adsrcstmt,ge,00004f9e)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DEFAULT COMMANDS    - :l alarm</a:t>
            </a: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TRACE DISPLAYS WILL BE ROLLED</a:t>
            </a:r>
          </a:p>
          <a:p>
            <a:endParaRPr lang="en-US" sz="1100" b="1" dirty="0">
              <a:solidFill>
                <a:srgbClr val="00B0F0"/>
              </a:solidFill>
              <a:latin typeface="Courier" pitchFamily="49" charset="0"/>
            </a:endParaRPr>
          </a:p>
          <a:p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   THE FOLLOWING BREAKPOINTS ARE DEFINED:</a:t>
            </a:r>
          </a:p>
          <a:p>
            <a:r>
              <a:rPr lang="en-US" sz="1100" b="1" dirty="0">
                <a:solidFill>
                  <a:srgbClr val="FF0000"/>
                </a:solidFill>
                <a:latin typeface="Courier" pitchFamily="49" charset="0"/>
              </a:rPr>
              <a:t>_</a:t>
            </a:r>
            <a:r>
              <a:rPr lang="en-US" sz="1100" b="1" dirty="0">
                <a:solidFill>
                  <a:schemeClr val="bg1"/>
                </a:solidFill>
                <a:latin typeface="Courier" pitchFamily="49" charset="0"/>
              </a:rPr>
              <a:t>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TR00005E          - 12401804 (.ADAT0030) DISABLED NOT-SET (1 HIT, 1,076 FALSE CONDITIONS</a:t>
            </a:r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)</a:t>
            </a:r>
          </a:p>
          <a:p>
            <a:r>
              <a:rPr lang="en-US" sz="1100" b="1" dirty="0" smtClean="0">
                <a:solidFill>
                  <a:srgbClr val="00B0F0"/>
                </a:solidFill>
                <a:latin typeface="Courier" pitchFamily="49" charset="0"/>
              </a:rPr>
              <a:t>                       </a:t>
            </a:r>
            <a:r>
              <a:rPr lang="en-US" sz="1100" b="1" dirty="0">
                <a:solidFill>
                  <a:srgbClr val="00B0F0"/>
                </a:solidFill>
                <a:latin typeface="Courier" pitchFamily="49" charset="0"/>
              </a:rPr>
              <a:t>(adsrcstmt,ge,00004f9e) :l alarm</a:t>
            </a:r>
            <a:endParaRPr lang="en-US" sz="1100" b="1" dirty="0" smtClean="0">
              <a:solidFill>
                <a:srgbClr val="00B0F0"/>
              </a:solidFill>
              <a:latin typeface="Courier" pitchFamily="49" charset="0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612068"/>
          </a:xfrm>
        </p:spPr>
        <p:txBody>
          <a:bodyPr/>
          <a:lstStyle/>
          <a:p>
            <a:r>
              <a:rPr lang="en-US" dirty="0" smtClean="0"/>
              <a:t>Conditional Traps - Boolean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8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animBg="1"/>
      <p:bldP spid="8" grpId="0"/>
      <p:bldP spid="4" grpId="0" animBg="1"/>
      <p:bldP spid="3" grpId="0" animBg="1"/>
      <p:bldP spid="38" grpId="0" animBg="1"/>
      <p:bldP spid="40" grpId="0" animBg="1"/>
      <p:bldP spid="41" grpId="0"/>
      <p:bldP spid="42" grpId="0" animBg="1"/>
      <p:bldP spid="43" grpId="0" animBg="1"/>
      <p:bldP spid="44" grpId="0" animBg="1"/>
      <p:bldP spid="45" grpId="0"/>
      <p:bldP spid="47" grpId="0" animBg="1"/>
      <p:bldP spid="48" grpId="0" animBg="1"/>
      <p:bldP spid="49" grpId="0" animBg="1"/>
      <p:bldP spid="50" grpId="0"/>
      <p:bldP spid="51" grpId="0" animBg="1"/>
      <p:bldP spid="52" grpId="0" animBg="1"/>
      <p:bldP spid="54" grpId="0"/>
      <p:bldP spid="55" grpId="0" animBg="1"/>
      <p:bldP spid="56" grpId="0" animBg="1"/>
      <p:bldP spid="58" grpId="0"/>
      <p:bldP spid="61" grpId="0" animBg="1"/>
      <p:bldP spid="60" grpId="0" animBg="1"/>
      <p:bldP spid="59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 animBg="1"/>
      <p:bldP spid="7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itial display (z/XDC Display screen)"/>
          <p:cNvSpPr txBox="1"/>
          <p:nvPr/>
        </p:nvSpPr>
        <p:spPr>
          <a:xfrm>
            <a:off x="57268" y="1738624"/>
            <a:ext cx="9033242" cy="462434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TCB#5 RB#1 -------------------------------------------------XDC-CDF ISPF INTERFACE -------------------------------------</a:t>
            </a:r>
          </a:p>
          <a:p>
            <a:r>
              <a:rPr lang="en-US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smtClean="0">
                <a:solidFill>
                  <a:srgbClr val="FFFF00"/>
                </a:solidFill>
                <a:latin typeface="Courier" pitchFamily="49" charset="0"/>
              </a:rPr>
              <a:t>Any Questions?</a:t>
            </a: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nn-NO" sz="950" b="1" dirty="0" smtClean="0">
                <a:solidFill>
                  <a:schemeClr val="bg1"/>
                </a:solidFill>
                <a:latin typeface="Courier" pitchFamily="49" charset="0"/>
              </a:rPr>
              <a:t>XDC ===&gt;</a:t>
            </a:r>
            <a:r>
              <a:rPr lang="nn-NO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nn-NO" sz="950" b="1" dirty="0" smtClean="0">
                <a:solidFill>
                  <a:srgbClr val="FFFF00"/>
                </a:solidFill>
                <a:latin typeface="Courier" pitchFamily="49" charset="0"/>
              </a:rPr>
              <a:t>L PSW;L EPSW;L RWREGS;;L AREGS</a:t>
            </a:r>
          </a:p>
          <a:p>
            <a:r>
              <a:rPr lang="pt-BR" sz="950" b="1" dirty="0" smtClean="0">
                <a:solidFill>
                  <a:srgbClr val="FF0000"/>
                </a:solidFill>
                <a:latin typeface="Courier" pitchFamily="49" charset="0"/>
              </a:rPr>
              <a:t>_   </a:t>
            </a:r>
            <a:r>
              <a:rPr lang="pt-BR" sz="950" b="1" dirty="0" smtClean="0">
                <a:solidFill>
                  <a:srgbClr val="00B0F0"/>
                </a:solidFill>
                <a:latin typeface="Courier" pitchFamily="49" charset="0"/>
              </a:rPr>
              <a:t>PSW  078D0000 92D03718 (cc-EQ) (31) - .AGOTADAT</a:t>
            </a:r>
          </a:p>
          <a:p>
            <a:r>
              <a:rPr lang="pt-BR" sz="950" b="1" dirty="0" smtClean="0">
                <a:solidFill>
                  <a:srgbClr val="FF0000"/>
                </a:solidFill>
                <a:latin typeface="Courier" pitchFamily="49" charset="0"/>
              </a:rPr>
              <a:t>_  </a:t>
            </a:r>
            <a:r>
              <a:rPr lang="pt-BR" sz="950" b="1" dirty="0" smtClean="0">
                <a:solidFill>
                  <a:srgbClr val="00B0F0"/>
                </a:solidFill>
                <a:latin typeface="Courier" pitchFamily="49" charset="0"/>
              </a:rPr>
              <a:t>EPSW  078D0000 92D0371A (cc-EQ) (31) - .XDCADATA.+CDA</a:t>
            </a:r>
          </a:p>
          <a:p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it-IT" sz="950" b="1" dirty="0" smtClean="0">
                <a:solidFill>
                  <a:srgbClr val="00B0F0"/>
                </a:solidFill>
                <a:latin typeface="Courier" pitchFamily="49" charset="0"/>
              </a:rPr>
              <a:t>RW0</a:t>
            </a:r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  00000000_000000D4 00000000_0000E0B8  FFFFFFFF_131D70E0 FFFFFFFF_000000E0  *.......M......\........\.......\*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RW4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FFFFFFFF_0005D074 FFFFFFFF_00000000  FFFFFFFF_131D7000 FFFFFFFF_92402B52  *......}.....................k ..*</a:t>
            </a: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RW8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FFFFFFFF_0003BAB0 FFFFFFFF_0003BA94  FFFFFFFF_0000E0B8 FFFFFFFF_12472170  *...............m......\.........*</a:t>
            </a:r>
          </a:p>
          <a:p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it-IT" sz="950" b="1" dirty="0" smtClean="0">
                <a:solidFill>
                  <a:srgbClr val="00B0F0"/>
                </a:solidFill>
                <a:latin typeface="Courier" pitchFamily="49" charset="0"/>
              </a:rPr>
              <a:t>RW12</a:t>
            </a:r>
            <a:r>
              <a:rPr lang="it-IT" sz="950" b="1" dirty="0" smtClean="0">
                <a:solidFill>
                  <a:srgbClr val="FF0000"/>
                </a:solidFill>
                <a:latin typeface="Courier" pitchFamily="49" charset="0"/>
              </a:rPr>
              <a:t> FFFFFFFF_12D04E98 00000000_12586FF0  00000000_0000030F 00000000_131D70E0  *.....}+q......?0...............\*</a:t>
            </a:r>
          </a:p>
          <a:p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  <a:p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 smtClean="0">
                <a:solidFill>
                  <a:srgbClr val="00B0F0"/>
                </a:solidFill>
                <a:latin typeface="Courier" pitchFamily="49" charset="0"/>
              </a:rPr>
              <a:t>AR0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00000ED4 00000000 FFFFFFFF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 smtClean="0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 smtClean="0">
                <a:solidFill>
                  <a:srgbClr val="FF0000"/>
                </a:solidFill>
                <a:latin typeface="Courier" pitchFamily="49" charset="0"/>
              </a:rPr>
              <a:t>  *...M............................*</a:t>
            </a:r>
          </a:p>
          <a:p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_     </a:t>
            </a:r>
            <a:r>
              <a:rPr lang="en-US" sz="950" b="1" dirty="0">
                <a:solidFill>
                  <a:srgbClr val="00B0F0"/>
                </a:solidFill>
                <a:latin typeface="Courier" pitchFamily="49" charset="0"/>
              </a:rPr>
              <a:t>AR8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FFFFFFFF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en-US" sz="950" b="1" dirty="0" err="1">
                <a:solidFill>
                  <a:srgbClr val="FF0000"/>
                </a:solidFill>
                <a:latin typeface="Courier" pitchFamily="49" charset="0"/>
              </a:rPr>
              <a:t>FFFFFFFF</a:t>
            </a:r>
            <a:r>
              <a:rPr lang="en-US" sz="950" b="1" dirty="0">
                <a:solidFill>
                  <a:srgbClr val="FF0000"/>
                </a:solidFill>
                <a:latin typeface="Courier" pitchFamily="49" charset="0"/>
              </a:rPr>
              <a:t> 00000000 00000000  *................................*</a:t>
            </a:r>
            <a:endParaRPr lang="en-US" sz="950" b="1" dirty="0" smtClean="0">
              <a:solidFill>
                <a:srgbClr val="FF0000"/>
              </a:solidFill>
              <a:latin typeface="Courier" pitchFamily="49" charset="0"/>
            </a:endParaRPr>
          </a:p>
        </p:txBody>
      </p:sp>
      <p:sp>
        <p:nvSpPr>
          <p:cNvPr id="4" name="initial reveal (Any questions)"/>
          <p:cNvSpPr txBox="1"/>
          <p:nvPr/>
        </p:nvSpPr>
        <p:spPr>
          <a:xfrm>
            <a:off x="1967761" y="2921168"/>
            <a:ext cx="52084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i="1" dirty="0" smtClean="0">
                <a:solidFill>
                  <a:srgbClr val="00B0F0"/>
                </a:solidFill>
              </a:rPr>
              <a:t>Any Questions?</a:t>
            </a:r>
            <a:endParaRPr lang="en-US" sz="6000" b="1" i="1" dirty="0">
              <a:solidFill>
                <a:srgbClr val="00B0F0"/>
              </a:solidFill>
            </a:endParaRPr>
          </a:p>
        </p:txBody>
      </p:sp>
      <p:sp>
        <p:nvSpPr>
          <p:cNvPr id="2" name="Title Floating Equates"/>
          <p:cNvSpPr>
            <a:spLocks noGrp="1"/>
          </p:cNvSpPr>
          <p:nvPr>
            <p:ph type="ctrTitle"/>
          </p:nvPr>
        </p:nvSpPr>
        <p:spPr>
          <a:xfrm>
            <a:off x="729343" y="1020201"/>
            <a:ext cx="7772400" cy="468052"/>
          </a:xfrm>
        </p:spPr>
        <p:txBody>
          <a:bodyPr/>
          <a:lstStyle/>
          <a:p>
            <a:r>
              <a:rPr lang="en-US" sz="3600" b="1" dirty="0" smtClean="0"/>
              <a:t>Last Page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9043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0" b="1" i="1" u="none" strike="noStrike" cap="none" normalizeH="0" baseline="0" smtClean="0">
            <a:ln>
              <a:noFill/>
            </a:ln>
            <a:solidFill>
              <a:srgbClr val="66CCFF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0" b="1" i="1" u="none" strike="noStrike" cap="none" normalizeH="0" baseline="0" smtClean="0">
            <a:ln>
              <a:noFill/>
            </a:ln>
            <a:solidFill>
              <a:srgbClr val="66CCFF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3712</TotalTime>
  <Words>14858</Words>
  <Application>Microsoft Office PowerPoint</Application>
  <PresentationFormat>On-screen Show (4:3)</PresentationFormat>
  <Paragraphs>1916</Paragraphs>
  <Slides>28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Design</vt:lpstr>
      <vt:lpstr>PowerPoint Presentation</vt:lpstr>
      <vt:lpstr>Tracing and Trapping</vt:lpstr>
      <vt:lpstr>Tracing and Trapping</vt:lpstr>
      <vt:lpstr>Tracing and Trapping</vt:lpstr>
      <vt:lpstr>Traps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Breakpoint Families </vt:lpstr>
      <vt:lpstr>Breakpoint Families </vt:lpstr>
      <vt:lpstr>Traces</vt:lpstr>
      <vt:lpstr>Traces – T BY</vt:lpstr>
      <vt:lpstr>Hooks</vt:lpstr>
      <vt:lpstr>Hooks</vt:lpstr>
      <vt:lpstr>Hooks</vt:lpstr>
      <vt:lpstr>Hooks in SVC-Phobic Environments</vt:lpstr>
      <vt:lpstr>Deferred Hooks and Traps</vt:lpstr>
      <vt:lpstr>Setting a Deferred Trap Example</vt:lpstr>
      <vt:lpstr>Setting a Deferred Trap Example</vt:lpstr>
      <vt:lpstr>Conditional Traps</vt:lpstr>
      <vt:lpstr>Conditional Traps - Counting</vt:lpstr>
      <vt:lpstr>Conditional Traps - Boolean</vt:lpstr>
      <vt:lpstr>Conditional Traps - Boolean</vt:lpstr>
      <vt:lpstr>Conditional Traps - Boolean</vt:lpstr>
      <vt:lpstr>Last Page</vt:lpstr>
    </vt:vector>
  </TitlesOfParts>
  <Company>ColeSoft Marketing,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Cole</dc:creator>
  <cp:lastModifiedBy>Frank Chu</cp:lastModifiedBy>
  <cp:revision>1821</cp:revision>
  <cp:lastPrinted>2013-02-20T09:11:07Z</cp:lastPrinted>
  <dcterms:created xsi:type="dcterms:W3CDTF">2013-02-12T18:25:09Z</dcterms:created>
  <dcterms:modified xsi:type="dcterms:W3CDTF">2013-06-05T13:18:09Z</dcterms:modified>
</cp:coreProperties>
</file>