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1" r:id="rId3"/>
    <p:sldId id="259" r:id="rId4"/>
    <p:sldId id="260" r:id="rId5"/>
    <p:sldId id="263" r:id="rId6"/>
    <p:sldId id="262" r:id="rId7"/>
    <p:sldId id="265" r:id="rId8"/>
    <p:sldId id="264" r:id="rId9"/>
    <p:sldId id="267" r:id="rId10"/>
    <p:sldId id="270" r:id="rId11"/>
    <p:sldId id="268" r:id="rId12"/>
    <p:sldId id="269" r:id="rId13"/>
    <p:sldId id="266" r:id="rId14"/>
    <p:sldId id="271" r:id="rId15"/>
    <p:sldId id="272" r:id="rId16"/>
    <p:sldId id="273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6818"/>
    <a:srgbClr val="DB9E25"/>
    <a:srgbClr val="E9E1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5" autoAdjust="0"/>
    <p:restoredTop sz="93242" autoAdjust="0"/>
  </p:normalViewPr>
  <p:slideViewPr>
    <p:cSldViewPr showGuides="1">
      <p:cViewPr varScale="1">
        <p:scale>
          <a:sx n="76" d="100"/>
          <a:sy n="76" d="100"/>
        </p:scale>
        <p:origin x="-1459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4" d="100"/>
          <a:sy n="64" d="100"/>
        </p:scale>
        <p:origin x="-2050" y="-82"/>
      </p:cViewPr>
      <p:guideLst>
        <p:guide orient="horz" pos="2928"/>
        <p:guide pos="2208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4F3D9-FF3F-4A45-9D73-CC74BF06BD16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5F58C-B142-497A-B196-3C26068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6218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78BEB7C-C8A5-4088-8713-1ED55C3C97CC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793B4C1-8E57-44F7-8DA8-D9FE8EA13D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6920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want to talk a bit about floating maps and equates in z/XDC.</a:t>
            </a:r>
            <a:r>
              <a:rPr lang="en-US" baseline="0" dirty="0" smtClean="0"/>
              <a:t> These are powerful tools for mapping and labeling complex structures and then automatically reacting to changes in those structures in real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3FE335E-1436-4329-BF27-D1E39D085AB5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91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start with this.</a:t>
            </a:r>
          </a:p>
          <a:p>
            <a:endParaRPr lang="en-US" dirty="0" smtClean="0"/>
          </a:p>
          <a:p>
            <a:r>
              <a:rPr lang="en-US" dirty="0" smtClean="0"/>
              <a:t>Here is a typical control block structure. It could be anything. But… </a:t>
            </a:r>
          </a:p>
          <a:p>
            <a:endParaRPr lang="en-US" dirty="0" smtClean="0"/>
          </a:p>
          <a:p>
            <a:r>
              <a:rPr lang="en-US" b="1" dirty="0" smtClean="0"/>
              <a:t>&lt;click1&gt;</a:t>
            </a:r>
            <a:r>
              <a:rPr lang="en-US" dirty="0" smtClean="0"/>
              <a:t> For the purposes of this lesson,</a:t>
            </a:r>
            <a:r>
              <a:rPr lang="en-US" baseline="0" dirty="0" smtClean="0"/>
              <a:t> let’s just call these a TCB and a few of its dependent control blocks.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…And I want to load a bunch of maps for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FB16997-D5E0-40DB-A91F-15A02E441B0F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59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baseline="0" dirty="0" smtClean="0"/>
              <a:t>&lt;click1&gt;</a:t>
            </a:r>
            <a:r>
              <a:rPr lang="en-US" dirty="0" smtClean="0"/>
              <a:t> So I’ve written a script to do this. In this case, it’s a bunch of DMAP commands.</a:t>
            </a:r>
            <a:endParaRPr lang="en-US" b="1" u="sng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And now all I need to do is use z/XDC’s READ command to load the maps. </a:t>
            </a:r>
            <a:r>
              <a:rPr lang="en-US" b="1" u="sng" baseline="0" dirty="0" smtClean="0"/>
              <a:t>&lt;click2&gt;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now they’re loaded but, as the LIST MAPS command shows, they’re not yet assigned to storage. They’re just “inactive”.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7029EE2-4374-4969-BED2-25A70656A1D6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05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Getting back to our control blocks layout...</a:t>
            </a:r>
            <a:endParaRPr lang="en-US" b="1" u="sng" dirty="0" smtClean="0"/>
          </a:p>
          <a:p>
            <a:endParaRPr lang="en-US" dirty="0" smtClean="0"/>
          </a:p>
          <a:p>
            <a:r>
              <a:rPr lang="en-US" b="1" u="sng" dirty="0" smtClean="0"/>
              <a:t>&lt;click1&gt;</a:t>
            </a:r>
            <a:r>
              <a:rPr lang="en-US" dirty="0" smtClean="0"/>
              <a:t> A LIST TASKS command shows…</a:t>
            </a:r>
          </a:p>
          <a:p>
            <a:endParaRPr lang="en-US" dirty="0" smtClean="0"/>
          </a:p>
          <a:p>
            <a:r>
              <a:rPr lang="en-US" b="1" u="sng" dirty="0" smtClean="0"/>
              <a:t>&lt;click2&gt;</a:t>
            </a:r>
            <a:r>
              <a:rPr lang="en-US" dirty="0" smtClean="0"/>
              <a:t> That the current task is the XDCSYMED task.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The LIST TASK commands also enumerates the tasks…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&lt;click3&gt;</a:t>
            </a:r>
            <a:r>
              <a:rPr lang="en-US" baseline="0" dirty="0" smtClean="0"/>
              <a:t> and the XDCSYMED task comes up as task number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CF02A34-1EC8-4CE1-A3CA-4218F65D2CDD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16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of the things that many z/XDC commands do</a:t>
            </a:r>
            <a:r>
              <a:rPr lang="en-US" baseline="0" dirty="0" smtClean="0"/>
              <a:t> under the covers is they create a series of “automatic equates” that label in storage the objects they are listing.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&lt;click1&gt;</a:t>
            </a:r>
            <a:r>
              <a:rPr lang="en-US" baseline="0" dirty="0" smtClean="0"/>
              <a:t> In LIST TASKS case, a series of TCB equates are created to label the address of each displayed TCB.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equates are very useful. In particular, they can be used in address expressions to reference and map the display’s underlying TCBs.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DC18427-8FB1-42A4-91F3-C7465507BD6F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05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Getting back again to the control blocks I want to map…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&lt;click1&gt;</a:t>
            </a:r>
            <a:r>
              <a:rPr lang="en-US" baseline="0" dirty="0" smtClean="0"/>
              <a:t> </a:t>
            </a:r>
            <a:r>
              <a:rPr lang="en-US" dirty="0" smtClean="0"/>
              <a:t>I’ve written</a:t>
            </a:r>
            <a:r>
              <a:rPr lang="en-US" baseline="0" dirty="0" smtClean="0"/>
              <a:t> a script to issue a bunch of USING commands to place the maps over the control blocks.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&lt;click2&gt;</a:t>
            </a:r>
            <a:r>
              <a:rPr lang="en-US" baseline="0" dirty="0" smtClean="0"/>
              <a:t> When you issue the READ command against this script, the response looks like this…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&lt;click3&gt;</a:t>
            </a:r>
            <a:r>
              <a:rPr lang="en-US" baseline="0" dirty="0" smtClean="0"/>
              <a:t> But let’s take a close look at this script…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&lt;click4&gt;</a:t>
            </a:r>
            <a:r>
              <a:rPr lang="en-US" baseline="0" dirty="0" smtClean="0"/>
              <a:t> Notice that the USING for the TCB map takes advantage of the TCB-pound equates created previously by the LIST TASKS command.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&lt;click5&gt;</a:t>
            </a:r>
            <a:r>
              <a:rPr lang="en-US" baseline="0" dirty="0" smtClean="0"/>
              <a:t> Notice also the FLOAT operands on all the rest of the USING commands. What do they 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4EC3DDB-0B61-4B53-A39F-8425A4B4C995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80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 smtClean="0"/>
              <a:t>&lt;click1&gt;</a:t>
            </a:r>
            <a:r>
              <a:rPr lang="en-US" dirty="0" smtClean="0"/>
              <a:t> Normally, the USING command will resolve a basing address expression and assign the resolved result as the map’s base address.</a:t>
            </a:r>
          </a:p>
          <a:p>
            <a:endParaRPr lang="en-US" dirty="0" smtClean="0"/>
          </a:p>
          <a:p>
            <a:r>
              <a:rPr lang="en-US" b="1" u="sng" dirty="0" smtClean="0"/>
              <a:t>&lt;click2&gt;</a:t>
            </a:r>
            <a:r>
              <a:rPr lang="en-US" baseline="0" dirty="0" smtClean="0"/>
              <a:t> You can see that is the case for the USING TCB… command.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&lt;click3&gt;</a:t>
            </a:r>
            <a:r>
              <a:rPr lang="en-US" baseline="0" dirty="0" smtClean="0"/>
              <a:t> However, when you provide the FLOAT operand, the basing address expression is not immediately resolved. Instead the unresolved expression is saved and is </a:t>
            </a:r>
            <a:r>
              <a:rPr lang="en-US" b="1" u="sng" baseline="0" dirty="0" err="1" smtClean="0"/>
              <a:t>RE</a:t>
            </a:r>
            <a:r>
              <a:rPr lang="en-US" baseline="0" dirty="0" err="1" smtClean="0"/>
              <a:t>resolved</a:t>
            </a:r>
            <a:r>
              <a:rPr lang="en-US" baseline="0" dirty="0" smtClean="0"/>
              <a:t> each time the map is referenced or otherwise might be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BFA9047-A281-43C6-9C6A-D8F6BF958411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80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means that the entire structure of floating maps is totally portable!</a:t>
            </a:r>
          </a:p>
          <a:p>
            <a:endParaRPr lang="en-US" dirty="0" smtClean="0"/>
          </a:p>
          <a:p>
            <a:r>
              <a:rPr lang="en-US" b="1" u="sng" dirty="0" smtClean="0"/>
              <a:t>&lt;click1&gt;</a:t>
            </a:r>
            <a:r>
              <a:rPr lang="en-US" dirty="0" smtClean="0"/>
              <a:t> So</a:t>
            </a:r>
            <a:r>
              <a:rPr lang="en-US" baseline="0" dirty="0" smtClean="0"/>
              <a:t> right now we have the structure of maps assigned to represent a structure of control blocks hung off of TCB#5.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Now just by moving the structure’s root map, the entire structure of maps can be instantly moved to map a difference instance of the structure of control blocks.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aseline="0" dirty="0" smtClean="0"/>
              <a:t> Like so.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&lt;click4&gt;</a:t>
            </a:r>
            <a:r>
              <a:rPr lang="en-US" baseline="0" dirty="0" smtClean="0"/>
              <a:t> Did you notice that all of the maps’ resolved addresses changed?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&lt;click5&gt;</a:t>
            </a:r>
            <a:r>
              <a:rPr lang="en-US" baseline="0" dirty="0" smtClean="0"/>
              <a:t> I bet you didn’t… But that’s OK. z/XDC noticed!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&lt;click6&gt;</a:t>
            </a:r>
            <a:r>
              <a:rPr lang="en-US" baseline="0" dirty="0" smtClean="0"/>
              <a:t> And so on...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Ok you get it. Maps can float. And structures of maps can be moved either manually (as I’ve just shown)…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E4E7390-457D-4E47-A22B-05732333F04C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80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Or automatically. (Just float the root map onto some address expression whose resolution can vary as your program executes.)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Here’s an example of an automatically floating structure.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&lt;click1&gt;</a:t>
            </a:r>
            <a:r>
              <a:rPr lang="en-US" baseline="0" dirty="0" smtClean="0"/>
              <a:t> Previously, we loaded a TCB map and based it upon TCB#5… </a:t>
            </a:r>
            <a:r>
              <a:rPr lang="en-US" b="1" u="sng" baseline="0" dirty="0" smtClean="0"/>
              <a:t>&lt;click2&gt;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unfloated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dirty="0" smtClean="0"/>
              <a:t> But I could have used a FLOAT operand. I didn’t because I did not need it,</a:t>
            </a:r>
            <a:r>
              <a:rPr lang="en-US" baseline="0" dirty="0" smtClean="0"/>
              <a:t> but if I did, </a:t>
            </a:r>
            <a:r>
              <a:rPr lang="en-US" b="1" u="sng" baseline="0" dirty="0" smtClean="0"/>
              <a:t>&lt;click4&gt;</a:t>
            </a:r>
            <a:r>
              <a:rPr lang="en-US" dirty="0" smtClean="0"/>
              <a:t> then the address expression would have been saved.</a:t>
            </a:r>
          </a:p>
          <a:p>
            <a:endParaRPr lang="en-US" dirty="0" smtClean="0"/>
          </a:p>
          <a:p>
            <a:r>
              <a:rPr lang="en-US" dirty="0" smtClean="0"/>
              <a:t>The result would have been the same… </a:t>
            </a:r>
            <a:r>
              <a:rPr lang="en-US" b="1" u="sng" dirty="0" smtClean="0"/>
              <a:t>&lt;click5&gt;</a:t>
            </a:r>
            <a:r>
              <a:rPr lang="en-US" baseline="0" dirty="0" smtClean="0"/>
              <a:t> The floating map structure would still have mapped the fifth TCB and its substructure.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here’s the difference… </a:t>
            </a:r>
            <a:r>
              <a:rPr lang="en-US" b="1" u="sng" baseline="0" dirty="0" smtClean="0"/>
              <a:t>&lt;click6&gt;</a:t>
            </a:r>
            <a:r>
              <a:rPr lang="en-US" baseline="0" dirty="0" smtClean="0"/>
              <a:t> If the location of the TCB#5 equate changes, then the location of the whole floating structure also changes… </a:t>
            </a:r>
            <a:r>
              <a:rPr lang="en-US" baseline="0" dirty="0" err="1" smtClean="0"/>
              <a:t>automagically</a:t>
            </a:r>
            <a:r>
              <a:rPr lang="en-US" baseline="0" dirty="0" smtClean="0"/>
              <a:t>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C852249-7103-468E-ABC5-38AE88F22549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80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“But how is TCB#5 going to change?” You ask? I’m glad you asked!</a:t>
            </a:r>
          </a:p>
          <a:p>
            <a:endParaRPr lang="en-US" baseline="0" dirty="0" smtClean="0"/>
          </a:p>
          <a:p>
            <a:pPr algn="just"/>
            <a:r>
              <a:rPr lang="en-US" baseline="0" dirty="0" smtClean="0"/>
              <a:t>Well… </a:t>
            </a:r>
            <a:r>
              <a:rPr lang="en-US" b="1" u="sng" baseline="0" dirty="0" smtClean="0"/>
              <a:t>&lt;click1&gt;</a:t>
            </a:r>
            <a:r>
              <a:rPr lang="en-US" baseline="0" dirty="0" smtClean="0"/>
              <a:t> Every time a LIST TASKS command is issued,</a:t>
            </a:r>
          </a:p>
          <a:p>
            <a:pPr algn="just"/>
            <a:endParaRPr lang="en-US" baseline="0" dirty="0" smtClean="0"/>
          </a:p>
          <a:p>
            <a:pPr algn="just"/>
            <a:r>
              <a:rPr lang="en-US" b="1" u="sng" baseline="0" dirty="0" smtClean="0"/>
              <a:t>&lt;click2&gt;</a:t>
            </a:r>
            <a:r>
              <a:rPr lang="en-US" baseline="0" dirty="0" smtClean="0"/>
              <a:t> under the covers… the entire set of TCB-pound equates is removed and replace with a whole new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2A26467-937E-42BE-B720-B3A4535BF247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80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baseline="0" dirty="0" smtClean="0"/>
              <a:t>&lt;click1&gt;</a:t>
            </a:r>
            <a:r>
              <a:rPr lang="en-US" baseline="0" dirty="0" smtClean="0"/>
              <a:t> So if I did a lists tasks for a different address space…</a:t>
            </a:r>
          </a:p>
          <a:p>
            <a:pPr algn="just"/>
            <a:endParaRPr lang="en-US" baseline="0" dirty="0" smtClean="0"/>
          </a:p>
          <a:p>
            <a:pPr algn="just"/>
            <a:r>
              <a:rPr lang="en-US" b="1" u="sng" baseline="0" dirty="0" smtClean="0"/>
              <a:t>&lt;click2&gt;</a:t>
            </a:r>
            <a:r>
              <a:rPr lang="en-US" baseline="0" dirty="0" smtClean="0"/>
              <a:t> a new set of TCB-pound equates would be create referencing the TCBs in </a:t>
            </a:r>
            <a:r>
              <a:rPr lang="en-US" b="0" u="sng" baseline="0" dirty="0" smtClean="0"/>
              <a:t>that</a:t>
            </a:r>
            <a:r>
              <a:rPr lang="en-US" b="0" baseline="0" dirty="0" smtClean="0"/>
              <a:t> </a:t>
            </a:r>
            <a:r>
              <a:rPr lang="en-US" baseline="0" dirty="0" smtClean="0"/>
              <a:t>address space.</a:t>
            </a:r>
          </a:p>
          <a:p>
            <a:pPr algn="just"/>
            <a:endParaRPr lang="en-US" baseline="0" dirty="0" smtClean="0"/>
          </a:p>
          <a:p>
            <a:pPr algn="just"/>
            <a:r>
              <a:rPr lang="en-US" baseline="0" dirty="0" smtClean="0"/>
              <a:t>Two things to notice here.</a:t>
            </a:r>
          </a:p>
          <a:p>
            <a:pPr marL="228600" indent="-228600" algn="just">
              <a:buFont typeface="+mj-lt"/>
              <a:buAutoNum type="arabicParenR"/>
            </a:pPr>
            <a:r>
              <a:rPr lang="en-US" baseline="0" dirty="0" smtClean="0"/>
              <a:t>First, z/XDC needs to be running authorized before it can go into other address spaces.</a:t>
            </a:r>
          </a:p>
          <a:p>
            <a:pPr marL="228600" indent="-228600" algn="just">
              <a:buFont typeface="+mj-lt"/>
              <a:buAutoNum type="arabicParenR"/>
            </a:pPr>
            <a:r>
              <a:rPr lang="en-US" baseline="0" dirty="0" smtClean="0"/>
              <a:t>Second, there’s no reason why maps can’t be used to map structures in other address spaces!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D91E9CA-23F3-4CE8-8D29-85883E4417A5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80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So let me illustrate.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&lt;click1&gt;</a:t>
            </a:r>
            <a:r>
              <a:rPr lang="en-US" baseline="0" dirty="0" smtClean="0"/>
              <a:t> Here again is a LIST TASKS targeting JES2.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The structure of maps that we created earlier will automatically move to label the TCB#5 control block structure in JES2’s space. This will be for JES2’s second EOM task.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aseline="0" dirty="0" smtClean="0"/>
              <a:t> So a FORMAT of the start of the TIOT, for example, now shows JES2’s TIOT, not mine.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not only did the TCB map move, but so did all of the maps in the entire floating structure. </a:t>
            </a:r>
            <a:r>
              <a:rPr lang="en-US" b="1" u="sng" baseline="0" dirty="0" smtClean="0"/>
              <a:t>&lt;click4&gt;</a:t>
            </a:r>
            <a:r>
              <a:rPr lang="en-US" baseline="0" dirty="0" smtClean="0"/>
              <a:t> including the TIOT map.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33276BF-B90D-495F-93BF-6C7B34F61451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80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much for maps. Let’s move on to a discussion of floating equates.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&lt;click1&gt;</a:t>
            </a:r>
            <a:r>
              <a:rPr lang="en-US" dirty="0" smtClean="0"/>
              <a:t> I’ve recently written</a:t>
            </a:r>
            <a:r>
              <a:rPr lang="en-US" baseline="0" dirty="0" smtClean="0"/>
              <a:t> an ADATA Filtering Program named XDCADATA.</a:t>
            </a:r>
            <a:endParaRPr lang="en-US" b="1" u="sng" baseline="0" dirty="0" smtClean="0"/>
          </a:p>
          <a:p>
            <a:endParaRPr lang="en-US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In it, R11 points to a 31-bit data area I’ve named AFPDA31.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aseline="0" dirty="0" smtClean="0"/>
              <a:t> This data area contains several fields that describe an ADATA record construction area.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area contains variable length ADATA records (one at a time) consisting of header fields and a body area.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&lt;click4&gt;</a:t>
            </a:r>
            <a:r>
              <a:rPr lang="en-US" baseline="0" dirty="0" smtClean="0"/>
              <a:t> Let’s take a closer look at the header fields.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 5&gt;</a:t>
            </a:r>
            <a:r>
              <a:rPr lang="en-US" baseline="0" dirty="0" smtClean="0"/>
              <a:t> For this lesson, the header contains two fields of interest, a record type field and an ADATA data length field.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 6&gt;</a:t>
            </a:r>
            <a:r>
              <a:rPr lang="en-US" baseline="0" dirty="0" smtClean="0"/>
              <a:t> The ADATA length field describes the length of the body of the ADATA record (excluding the header fields).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It would be convenient to be able to create a set of EQUATEs that described the basic elements of this structure and that automatically adjusted from one ADATA record to the next…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E860D9E-F87D-47DF-B5C6-3BAD5B306656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77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baseline="0" dirty="0" smtClean="0"/>
              <a:t>We can do that.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&lt;click1&gt;</a:t>
            </a:r>
            <a:r>
              <a:rPr lang="en-US" b="0" u="none" baseline="0" dirty="0" smtClean="0"/>
              <a:t> Lets start with the an equate marking the construction buffer itself.</a:t>
            </a:r>
          </a:p>
          <a:p>
            <a:r>
              <a:rPr lang="en-US" b="0" u="none" baseline="0" dirty="0" smtClean="0"/>
              <a:t>ABUFFER marks the start of the buffer.</a:t>
            </a:r>
          </a:p>
          <a:p>
            <a:endParaRPr lang="en-US" b="0" u="none" dirty="0" smtClean="0"/>
          </a:p>
          <a:p>
            <a:r>
              <a:rPr lang="en-US" b="1" u="sng" baseline="0" dirty="0" smtClean="0"/>
              <a:t>&lt;click2&gt;</a:t>
            </a:r>
            <a:r>
              <a:rPr lang="en-US" b="0" u="none" baseline="0" dirty="0" smtClean="0"/>
              <a:t> ABUFFERZ marks the end of the buffer.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="0" u="none" baseline="0" dirty="0" smtClean="0"/>
              <a:t>  ABUILTZ marks the end of the built ADATA record.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&lt;click4&gt;</a:t>
            </a:r>
            <a:r>
              <a:rPr lang="en-US" b="0" u="none" baseline="0" dirty="0" smtClean="0"/>
              <a:t> AHEADERZ marks the end of the header fields.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&lt;click5&gt;</a:t>
            </a:r>
            <a:r>
              <a:rPr lang="en-US" b="0" u="none" baseline="0" dirty="0" smtClean="0"/>
              <a:t> ARECTYPE marks the header field that identifies the </a:t>
            </a:r>
            <a:r>
              <a:rPr lang="en-US" b="0" u="none" baseline="0" smtClean="0"/>
              <a:t>ADATA record’s </a:t>
            </a:r>
            <a:r>
              <a:rPr lang="en-US" b="0" u="none" baseline="0" dirty="0" smtClean="0"/>
              <a:t>type.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&lt;click6&gt;</a:t>
            </a:r>
            <a:r>
              <a:rPr lang="en-US" b="0" u="none" baseline="0" dirty="0" smtClean="0"/>
              <a:t> ADATALEN marks the data length field.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&lt;click7&gt;</a:t>
            </a:r>
            <a:r>
              <a:rPr lang="en-US" b="0" u="none" baseline="0" dirty="0" smtClean="0"/>
              <a:t> And finally ADATAZ marks the end of the ADATA record.</a:t>
            </a:r>
          </a:p>
          <a:p>
            <a:r>
              <a:rPr lang="en-US" b="0" u="none" dirty="0" smtClean="0"/>
              <a:t>This should always match the location marked by the ABUILTZ equate.</a:t>
            </a:r>
          </a:p>
          <a:p>
            <a:endParaRPr lang="en-US" b="0" u="none" dirty="0" smtClean="0"/>
          </a:p>
          <a:p>
            <a:r>
              <a:rPr lang="en-US" b="1" u="sng" baseline="0" dirty="0" smtClean="0"/>
              <a:t>&lt;click8&gt;</a:t>
            </a:r>
            <a:r>
              <a:rPr lang="en-US" b="0" u="none" baseline="0" dirty="0" smtClean="0"/>
              <a:t> Let’s take a closer look at the ADATAZ equate. This is interesting because it uses a built-in function…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&lt;click9&gt;</a:t>
            </a:r>
            <a:r>
              <a:rPr lang="en-US" b="0" u="none" baseline="0" dirty="0" smtClean="0"/>
              <a:t> the X2 built-in function causes the location of the ADATAZ equate to be reactive, not just to the location of the AHEADERZ equate, but also to the </a:t>
            </a:r>
            <a:r>
              <a:rPr lang="en-US" b="0" u="sng" baseline="0" dirty="0" smtClean="0"/>
              <a:t>CONTENTS</a:t>
            </a:r>
            <a:r>
              <a:rPr lang="en-US" b="0" u="none" baseline="0" dirty="0" smtClean="0"/>
              <a:t> of the ADATALEN field!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&lt;click10&gt;</a:t>
            </a:r>
            <a:r>
              <a:rPr lang="en-US" b="0" u="none" baseline="0" dirty="0" smtClean="0"/>
              <a:t> So each time a new ADATA record is built, the ADATAZ equate moves automatically according to the length of each record.</a:t>
            </a:r>
          </a:p>
          <a:p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C50EC92-1E11-4EEF-90D6-7B54302FC504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77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what does it all look like?</a:t>
            </a:r>
          </a:p>
          <a:p>
            <a:endParaRPr lang="en-US" dirty="0" smtClean="0"/>
          </a:p>
          <a:p>
            <a:r>
              <a:rPr lang="en-US" b="1" u="sng" dirty="0" smtClean="0"/>
              <a:t>&lt;click1&gt;</a:t>
            </a:r>
            <a:r>
              <a:rPr lang="en-US" dirty="0" smtClean="0"/>
              <a:t> Well, here’s the raw display without the equates. You see a couple of register references</a:t>
            </a:r>
            <a:r>
              <a:rPr lang="en-US" baseline="0" dirty="0" smtClean="0"/>
              <a:t> but not much else.</a:t>
            </a:r>
            <a:endParaRPr lang="en-US" dirty="0" smtClean="0"/>
          </a:p>
          <a:p>
            <a:endParaRPr lang="en-US" dirty="0" smtClean="0"/>
          </a:p>
          <a:p>
            <a:r>
              <a:rPr lang="en-US" b="1" u="sng" dirty="0" smtClean="0"/>
              <a:t>&lt;click2&gt;</a:t>
            </a:r>
            <a:r>
              <a:rPr lang="en-US" b="0" u="none" dirty="0" smtClean="0"/>
              <a:t> And here’s what it looks like after the equates have been added.</a:t>
            </a:r>
          </a:p>
          <a:p>
            <a:endParaRPr lang="en-US" b="0" u="none" dirty="0" smtClean="0"/>
          </a:p>
          <a:p>
            <a:r>
              <a:rPr lang="en-US" b="1" u="sng" dirty="0" smtClean="0"/>
              <a:t>&lt;click3&gt;</a:t>
            </a:r>
            <a:r>
              <a:rPr lang="en-US" b="0" u="none" dirty="0" smtClean="0"/>
              <a:t> And you</a:t>
            </a:r>
            <a:r>
              <a:rPr lang="en-US" b="0" u="none" baseline="0" dirty="0" smtClean="0"/>
              <a:t> can see that the equates automatically adjust as successive records are built.</a:t>
            </a:r>
          </a:p>
          <a:p>
            <a:endParaRPr lang="en-US" b="0" u="none" baseline="0" dirty="0" smtClean="0"/>
          </a:p>
          <a:p>
            <a:r>
              <a:rPr lang="en-US" b="1" u="sng" dirty="0" smtClean="0"/>
              <a:t>&lt;click4&gt;</a:t>
            </a:r>
            <a:r>
              <a:rPr lang="en-US" b="0" u="none" dirty="0" smtClean="0"/>
              <a:t> Here’s another record.</a:t>
            </a:r>
          </a:p>
          <a:p>
            <a:endParaRPr lang="en-US" b="0" u="none" baseline="0" dirty="0" smtClean="0"/>
          </a:p>
          <a:p>
            <a:r>
              <a:rPr lang="en-US" b="1" u="sng" dirty="0" smtClean="0"/>
              <a:t>&lt;click5&gt;</a:t>
            </a:r>
            <a:r>
              <a:rPr lang="en-US" b="0" u="none" dirty="0" smtClean="0"/>
              <a:t> And another.</a:t>
            </a:r>
          </a:p>
          <a:p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D8A225F-AB48-4A4B-A985-A46EC0E4E8FF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84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 smtClean="0"/>
              <a:t>&lt;implied click1&gt; </a:t>
            </a:r>
            <a:r>
              <a:rPr lang="en-US" dirty="0" smtClean="0"/>
              <a:t>Any </a:t>
            </a:r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657898F-FE3A-426D-8EEE-773D9F8FF1C6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55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1160748"/>
            <a:ext cx="7772400" cy="4680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50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ColeSoft logo" descr="O:\ARCHIVES\Products\Marketing\Logos\ColeSoft Logo, Small (4 inches) (Red on Black Hex by RWS) (4x1 300dpi) (dbc czc dbc rws)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502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z/XDC logo" descr="O:\ARCHIVES\Products\zXDC Related\Marketing\Ads, Artwork\Calin Cole\Logos\Zxdc Logo Mas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800"/>
            <a:ext cx="33829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Footer bar"/>
          <p:cNvGrpSpPr/>
          <p:nvPr userDrawn="1"/>
        </p:nvGrpSpPr>
        <p:grpSpPr>
          <a:xfrm>
            <a:off x="190500" y="6400800"/>
            <a:ext cx="8763000" cy="415498"/>
            <a:chOff x="190500" y="6400800"/>
            <a:chExt cx="8763000" cy="415498"/>
          </a:xfrm>
        </p:grpSpPr>
        <p:sp>
          <p:nvSpPr>
            <p:cNvPr id="1033" name="Footer text"/>
            <p:cNvSpPr txBox="1">
              <a:spLocks noChangeArrowheads="1"/>
            </p:cNvSpPr>
            <p:nvPr userDrawn="1"/>
          </p:nvSpPr>
          <p:spPr bwMode="auto">
            <a:xfrm>
              <a:off x="190500" y="6400800"/>
              <a:ext cx="8763000" cy="415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dirty="0" smtClean="0">
                  <a:solidFill>
                    <a:srgbClr val="000000"/>
                  </a:solidFill>
                </a:rPr>
                <a:t>www.colesoft.com 	Copyright </a:t>
              </a:r>
              <a:r>
                <a:rPr lang="en-US" sz="800" dirty="0" smtClean="0">
                  <a:solidFill>
                    <a:srgbClr val="000000"/>
                  </a:solidFill>
                  <a:cs typeface="Times New Roman" charset="0"/>
                </a:rPr>
                <a:t>© </a:t>
              </a:r>
              <a:r>
                <a:rPr lang="en-US" sz="800" dirty="0" smtClean="0">
                  <a:solidFill>
                    <a:srgbClr val="000000"/>
                  </a:solidFill>
                </a:rPr>
                <a:t>2013, ColeSoft Marketing Inc. – All rights reserved	 facebook.com/</a:t>
              </a:r>
              <a:r>
                <a:rPr lang="en-US" sz="800" dirty="0" err="1" smtClean="0">
                  <a:solidFill>
                    <a:srgbClr val="000000"/>
                  </a:solidFill>
                </a:rPr>
                <a:t>colesoft</a:t>
              </a:r>
              <a:endParaRPr lang="en-US" sz="800" dirty="0" smtClean="0">
                <a:solidFill>
                  <a:srgbClr val="000000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dirty="0" smtClean="0">
                  <a:solidFill>
                    <a:srgbClr val="000000"/>
                  </a:solidFill>
                </a:rPr>
                <a:t>800-XDC-5150		 training@colesoft.com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500" dirty="0" smtClean="0">
                  <a:solidFill>
                    <a:srgbClr val="AAE2CA">
                      <a:lumMod val="50000"/>
                    </a:srgbClr>
                  </a:solidFill>
                </a:rPr>
                <a:t>(Rev: </a:t>
              </a:r>
              <a:fld id="{F911817F-A590-4361-84F5-9DC43FFFC424}" type="datetime5">
                <a:rPr lang="en-US" sz="500" smtClean="0">
                  <a:solidFill>
                    <a:srgbClr val="AAE2CA">
                      <a:lumMod val="50000"/>
                    </a:srgbClr>
                  </a:solidFill>
                </a:rPr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t>19-Feb-13</a:t>
              </a:fld>
              <a:r>
                <a:rPr lang="en-US" sz="500" dirty="0" smtClean="0">
                  <a:solidFill>
                    <a:srgbClr val="AAE2CA">
                      <a:lumMod val="50000"/>
                    </a:srgbClr>
                  </a:solidFill>
                </a:rPr>
                <a:t>)</a:t>
              </a:r>
              <a:endParaRPr lang="en-US" sz="500" b="1" i="1" dirty="0" smtClean="0">
                <a:solidFill>
                  <a:srgbClr val="AAE2CA">
                    <a:lumMod val="50000"/>
                  </a:srgbClr>
                </a:solidFill>
              </a:endParaRPr>
            </a:p>
          </p:txBody>
        </p:sp>
        <p:pic>
          <p:nvPicPr>
            <p:cNvPr id="2" name="Facebook logo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4348" y="6400800"/>
              <a:ext cx="142875" cy="142875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 userDrawn="1"/>
        </p:nvSpPr>
        <p:spPr>
          <a:xfrm>
            <a:off x="4420356" y="6524335"/>
            <a:ext cx="3032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A73D56E2-E669-42B9-A20C-99B98061C20A}" type="slidenum">
              <a:rPr lang="en-US" sz="80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5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40868"/>
            <a:ext cx="7772400" cy="1944216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Using Floating Maps and Equates</a:t>
            </a:r>
            <a:br>
              <a:rPr lang="en-US" dirty="0" smtClean="0"/>
            </a:br>
            <a:r>
              <a:rPr lang="en-US" dirty="0" smtClean="0"/>
              <a:t>in z/XDC</a:t>
            </a:r>
            <a:br>
              <a:rPr lang="en-US" dirty="0" smtClean="0"/>
            </a:br>
            <a:r>
              <a:rPr lang="en-US" sz="2000" dirty="0" smtClean="0"/>
              <a:t>(by David Cole)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74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Initial Display"/>
          <p:cNvGrpSpPr/>
          <p:nvPr/>
        </p:nvGrpSpPr>
        <p:grpSpPr>
          <a:xfrm>
            <a:off x="71616" y="2600908"/>
            <a:ext cx="2943951" cy="3340608"/>
            <a:chOff x="71616" y="2600908"/>
            <a:chExt cx="2943951" cy="3340608"/>
          </a:xfrm>
        </p:grpSpPr>
        <p:cxnSp>
          <p:nvCxnSpPr>
            <p:cNvPr id="59" name="Arrow: 3-JSCB to 3-3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518910" cy="77356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Arrow: 3-JSCB to 3-2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103630" cy="6716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rrow: 3-JSCB to 3-1-offscreen"/>
            <p:cNvCxnSpPr>
              <a:stCxn id="26" idx="2"/>
            </p:cNvCxnSpPr>
            <p:nvPr/>
          </p:nvCxnSpPr>
          <p:spPr bwMode="auto">
            <a:xfrm flipH="1">
              <a:off x="2295487" y="5167952"/>
              <a:ext cx="201170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Arrow: 3-STCB to 3-LSED"/>
            <p:cNvCxnSpPr>
              <a:stCxn id="23" idx="2"/>
              <a:endCxn id="28" idx="0"/>
            </p:cNvCxnSpPr>
            <p:nvPr/>
          </p:nvCxnSpPr>
          <p:spPr bwMode="auto">
            <a:xfrm>
              <a:off x="1092165" y="5167952"/>
              <a:ext cx="358974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Arrow: 3-STCB to 3-DUCT"/>
            <p:cNvCxnSpPr>
              <a:stCxn id="23" idx="2"/>
              <a:endCxn id="27" idx="0"/>
            </p:cNvCxnSpPr>
            <p:nvPr/>
          </p:nvCxnSpPr>
          <p:spPr bwMode="auto">
            <a:xfrm flipH="1">
              <a:off x="720697" y="5167952"/>
              <a:ext cx="371468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Arrow: TCB#3 to 3-JSCB"/>
            <p:cNvCxnSpPr>
              <a:stCxn id="18" idx="2"/>
              <a:endCxn id="26" idx="0"/>
            </p:cNvCxnSpPr>
            <p:nvPr/>
          </p:nvCxnSpPr>
          <p:spPr bwMode="auto">
            <a:xfrm>
              <a:off x="1473376" y="4479838"/>
              <a:ext cx="102328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rrow: TCB#3 to 3-TIOT"/>
            <p:cNvCxnSpPr>
              <a:stCxn id="18" idx="2"/>
              <a:endCxn id="24" idx="0"/>
            </p:cNvCxnSpPr>
            <p:nvPr/>
          </p:nvCxnSpPr>
          <p:spPr bwMode="auto">
            <a:xfrm>
              <a:off x="1473376" y="4479838"/>
              <a:ext cx="341050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Arrow: TCB#3 to 3-STCB"/>
            <p:cNvCxnSpPr>
              <a:stCxn id="18" idx="2"/>
              <a:endCxn id="23" idx="0"/>
            </p:cNvCxnSpPr>
            <p:nvPr/>
          </p:nvCxnSpPr>
          <p:spPr bwMode="auto">
            <a:xfrm flipH="1">
              <a:off x="1092165" y="4479838"/>
              <a:ext cx="38121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Arrow: TCB#3 to 3-RB#n"/>
            <p:cNvCxnSpPr>
              <a:stCxn id="18" idx="2"/>
              <a:endCxn id="25" idx="0"/>
            </p:cNvCxnSpPr>
            <p:nvPr/>
          </p:nvCxnSpPr>
          <p:spPr bwMode="auto">
            <a:xfrm flipH="1">
              <a:off x="373943" y="4479838"/>
              <a:ext cx="1099433" cy="37980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PSATOLD: Empty box"/>
            <p:cNvSpPr/>
            <p:nvPr/>
          </p:nvSpPr>
          <p:spPr bwMode="auto">
            <a:xfrm>
              <a:off x="573432" y="2600908"/>
              <a:ext cx="1193660" cy="369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1" name="3-LSED: Empty box"/>
            <p:cNvSpPr/>
            <p:nvPr/>
          </p:nvSpPr>
          <p:spPr bwMode="auto">
            <a:xfrm>
              <a:off x="1135188" y="5534754"/>
              <a:ext cx="631904" cy="3077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2" name="3-DUCT: Empty box"/>
            <p:cNvSpPr/>
            <p:nvPr/>
          </p:nvSpPr>
          <p:spPr bwMode="auto">
            <a:xfrm>
              <a:off x="383906" y="5534754"/>
              <a:ext cx="673582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3" name="3-JSCB: Empty box"/>
            <p:cNvSpPr/>
            <p:nvPr/>
          </p:nvSpPr>
          <p:spPr bwMode="auto">
            <a:xfrm>
              <a:off x="2199140" y="4859644"/>
              <a:ext cx="595034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4" name="3-TIOT: Empty box"/>
            <p:cNvSpPr/>
            <p:nvPr/>
          </p:nvSpPr>
          <p:spPr bwMode="auto">
            <a:xfrm>
              <a:off x="1518511" y="4860175"/>
              <a:ext cx="591829" cy="3072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5" name="3-STCB1: Empty box"/>
            <p:cNvSpPr/>
            <p:nvPr/>
          </p:nvSpPr>
          <p:spPr bwMode="auto">
            <a:xfrm>
              <a:off x="775411" y="4859644"/>
              <a:ext cx="633507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6" name="3-RB#n: Empty box"/>
            <p:cNvSpPr/>
            <p:nvPr/>
          </p:nvSpPr>
          <p:spPr bwMode="auto">
            <a:xfrm>
              <a:off x="71616" y="4859644"/>
              <a:ext cx="604653" cy="3083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7" name="TCB#3: Empty box"/>
            <p:cNvSpPr/>
            <p:nvPr/>
          </p:nvSpPr>
          <p:spPr bwMode="auto">
            <a:xfrm>
              <a:off x="1041328" y="4110506"/>
              <a:ext cx="864096" cy="3643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49" name="First Reveal"/>
          <p:cNvGrpSpPr/>
          <p:nvPr/>
        </p:nvGrpSpPr>
        <p:grpSpPr>
          <a:xfrm>
            <a:off x="71616" y="2600907"/>
            <a:ext cx="2722558" cy="3241624"/>
            <a:chOff x="71616" y="2600907"/>
            <a:chExt cx="2722558" cy="3241624"/>
          </a:xfrm>
        </p:grpSpPr>
        <p:sp>
          <p:nvSpPr>
            <p:cNvPr id="28" name="3-LSED"/>
            <p:cNvSpPr txBox="1"/>
            <p:nvPr/>
          </p:nvSpPr>
          <p:spPr>
            <a:xfrm>
              <a:off x="1135187" y="5534754"/>
              <a:ext cx="63190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LSED</a:t>
              </a:r>
            </a:p>
          </p:txBody>
        </p:sp>
        <p:sp>
          <p:nvSpPr>
            <p:cNvPr id="27" name="3-DUCT"/>
            <p:cNvSpPr txBox="1"/>
            <p:nvPr/>
          </p:nvSpPr>
          <p:spPr>
            <a:xfrm>
              <a:off x="383906" y="5534754"/>
              <a:ext cx="67358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DUCT</a:t>
              </a:r>
            </a:p>
          </p:txBody>
        </p:sp>
        <p:sp>
          <p:nvSpPr>
            <p:cNvPr id="26" name="3-JSCB"/>
            <p:cNvSpPr txBox="1"/>
            <p:nvPr/>
          </p:nvSpPr>
          <p:spPr>
            <a:xfrm>
              <a:off x="2199139" y="4860175"/>
              <a:ext cx="59503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JSCB</a:t>
              </a:r>
            </a:p>
          </p:txBody>
        </p:sp>
        <p:sp>
          <p:nvSpPr>
            <p:cNvPr id="24" name="3-TIOT"/>
            <p:cNvSpPr txBox="1"/>
            <p:nvPr/>
          </p:nvSpPr>
          <p:spPr>
            <a:xfrm>
              <a:off x="1518511" y="4860175"/>
              <a:ext cx="591829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TIOT</a:t>
              </a:r>
              <a:endParaRPr lang="en-US" sz="1400" dirty="0"/>
            </a:p>
          </p:txBody>
        </p:sp>
        <p:sp>
          <p:nvSpPr>
            <p:cNvPr id="23" name="3-STCB"/>
            <p:cNvSpPr txBox="1"/>
            <p:nvPr/>
          </p:nvSpPr>
          <p:spPr>
            <a:xfrm>
              <a:off x="775411" y="4860175"/>
              <a:ext cx="633507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STCB</a:t>
              </a:r>
              <a:endParaRPr lang="en-US" sz="1400" dirty="0"/>
            </a:p>
          </p:txBody>
        </p:sp>
        <p:sp>
          <p:nvSpPr>
            <p:cNvPr id="25" name="3-RB#n"/>
            <p:cNvSpPr txBox="1"/>
            <p:nvPr/>
          </p:nvSpPr>
          <p:spPr>
            <a:xfrm>
              <a:off x="71616" y="4859645"/>
              <a:ext cx="604653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RB#n</a:t>
              </a:r>
              <a:endParaRPr lang="en-US" sz="1400" dirty="0"/>
            </a:p>
          </p:txBody>
        </p:sp>
        <p:sp>
          <p:nvSpPr>
            <p:cNvPr id="18" name="TCB#3"/>
            <p:cNvSpPr txBox="1"/>
            <p:nvPr/>
          </p:nvSpPr>
          <p:spPr>
            <a:xfrm>
              <a:off x="1041328" y="4110506"/>
              <a:ext cx="86409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TCB#5</a:t>
              </a:r>
              <a:endParaRPr lang="en-US" dirty="0"/>
            </a:p>
          </p:txBody>
        </p:sp>
        <p:cxnSp>
          <p:nvCxnSpPr>
            <p:cNvPr id="165" name="Arrow: Offscreen to TCB#3"/>
            <p:cNvCxnSpPr>
              <a:endCxn id="18" idx="1"/>
            </p:cNvCxnSpPr>
            <p:nvPr/>
          </p:nvCxnSpPr>
          <p:spPr bwMode="auto">
            <a:xfrm>
              <a:off x="71616" y="4295172"/>
              <a:ext cx="96971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Arrow: 3-JSCB to 3-3-offscreen"/>
            <p:cNvCxnSpPr>
              <a:stCxn id="12" idx="2"/>
              <a:endCxn id="187" idx="0"/>
            </p:cNvCxnSpPr>
            <p:nvPr/>
          </p:nvCxnSpPr>
          <p:spPr bwMode="auto">
            <a:xfrm>
              <a:off x="1170261" y="2970239"/>
              <a:ext cx="303115" cy="114026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PSATOLD"/>
            <p:cNvSpPr txBox="1"/>
            <p:nvPr/>
          </p:nvSpPr>
          <p:spPr>
            <a:xfrm>
              <a:off x="573431" y="2600907"/>
              <a:ext cx="119366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PSATOLD</a:t>
              </a:r>
              <a:endParaRPr lang="en-US" dirty="0"/>
            </a:p>
          </p:txBody>
        </p:sp>
      </p:grpSp>
      <p:sp>
        <p:nvSpPr>
          <p:cNvPr id="2" name="Title: Floating Maps"/>
          <p:cNvSpPr>
            <a:spLocks noGrp="1"/>
          </p:cNvSpPr>
          <p:nvPr>
            <p:ph type="ctrTitle"/>
          </p:nvPr>
        </p:nvSpPr>
        <p:spPr>
          <a:xfrm>
            <a:off x="596754" y="1160748"/>
            <a:ext cx="7772400" cy="468052"/>
          </a:xfrm>
        </p:spPr>
        <p:txBody>
          <a:bodyPr/>
          <a:lstStyle/>
          <a:p>
            <a:r>
              <a:rPr lang="en-US" dirty="0" smtClean="0"/>
              <a:t>Floating Maps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30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AD LOADMAPS command panel"/>
          <p:cNvSpPr txBox="1"/>
          <p:nvPr/>
        </p:nvSpPr>
        <p:spPr>
          <a:xfrm>
            <a:off x="357197" y="1533970"/>
            <a:ext cx="8459367" cy="489364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TCB#6 RB#1 ------------------------------------------------- z/XDC TPUT INTERFACE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–</a:t>
            </a:r>
          </a:p>
          <a:p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XDC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===&gt;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read </a:t>
            </a:r>
            <a:r>
              <a:rPr lang="en-US" sz="1200" b="1" dirty="0" err="1" smtClean="0">
                <a:solidFill>
                  <a:schemeClr val="bg1"/>
                </a:solidFill>
                <a:latin typeface="Courier" pitchFamily="49" charset="0"/>
              </a:rPr>
              <a:t>loadmaps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; list maps</a:t>
            </a:r>
            <a:endParaRPr lang="en-US" sz="120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THE FOLLOWING DSECTS ARE MAPPED</a:t>
            </a:r>
          </a:p>
          <a:p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    LSED ----------------- INACTIVE (00000008)</a:t>
            </a:r>
          </a:p>
          <a:p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    DUCT ----------------- INACTIVE (00000040)</a:t>
            </a:r>
          </a:p>
          <a:p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    JSCB ----------------- INACTIVE (0000017C)</a:t>
            </a:r>
          </a:p>
          <a:p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    TIOT ----------------- INACTIVE (00000040)</a:t>
            </a:r>
          </a:p>
          <a:p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    STCB ----------------- INACTIVE (00000468)</a:t>
            </a:r>
          </a:p>
          <a:p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    RB ------------------- INACTIVE (00000110)</a:t>
            </a:r>
          </a:p>
          <a:p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    TCB ------------------ INACTIVE (00000178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endParaRPr lang="en-US" sz="120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L PSWE;L EPSWE;L RWREGS;;L AREGS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PSWE 07851000 80000000 00000000_000C0540 (cc-LO) (31) - CHFCALL+0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EPSWE 07851000 80000000 00000000_000A69BA (cc-LO) (31) - DBC810W NOT WITHIN ANY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IDENTI</a:t>
            </a:r>
          </a:p>
          <a:p>
            <a:r>
              <a:rPr lang="it-IT" sz="1200" b="1" dirty="0" smtClean="0">
                <a:solidFill>
                  <a:srgbClr val="FF0000"/>
                </a:solidFill>
                <a:latin typeface="Courier" pitchFamily="49" charset="0"/>
              </a:rPr>
              <a:t>_ </a:t>
            </a:r>
            <a:r>
              <a:rPr lang="it-IT" sz="1200" b="1" dirty="0" smtClean="0">
                <a:solidFill>
                  <a:schemeClr val="bg1"/>
                </a:solidFill>
                <a:latin typeface="Courier" pitchFamily="49" charset="0"/>
              </a:rPr>
              <a:t>   </a:t>
            </a:r>
            <a:r>
              <a:rPr lang="it-IT" sz="120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it-IT" sz="1200" b="1" dirty="0" smtClean="0">
                <a:solidFill>
                  <a:srgbClr val="00B0F0"/>
                </a:solidFill>
                <a:latin typeface="Courier" pitchFamily="49" charset="0"/>
              </a:rPr>
              <a:t>RW0</a:t>
            </a:r>
            <a:r>
              <a:rPr lang="it-IT" sz="1200" b="1" dirty="0" smtClean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it-IT" sz="1200" b="1" dirty="0" smtClean="0">
                <a:solidFill>
                  <a:srgbClr val="FF0000"/>
                </a:solidFill>
                <a:latin typeface="Courier" pitchFamily="49" charset="0"/>
              </a:rPr>
              <a:t>00000000_00000000 00000000_000A6E70  FFFFFFFF_E7C4C3C3 FFFFFFFF_C1D3D340  *...</a:t>
            </a:r>
          </a:p>
        </p:txBody>
      </p:sp>
      <p:sp>
        <p:nvSpPr>
          <p:cNvPr id="5" name="LOADMAPS script"/>
          <p:cNvSpPr txBox="1"/>
          <p:nvPr/>
        </p:nvSpPr>
        <p:spPr>
          <a:xfrm>
            <a:off x="698790" y="1961844"/>
            <a:ext cx="6156683" cy="175432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DBCOLE.XDCCMDS.FLOATMAP(LOADMAPS)</a:t>
            </a:r>
          </a:p>
          <a:p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DMAP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XDCMAPS.TCB            ;* loads TCBFIX                         </a:t>
            </a:r>
          </a:p>
          <a:p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DM          .RB             ;* loads RBPRFX                         </a:t>
            </a:r>
          </a:p>
          <a:p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DM          .STCB           ;* loads STCB                           </a:t>
            </a:r>
          </a:p>
          <a:p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DM          .TIOT           ;* loads TIOT                           </a:t>
            </a:r>
          </a:p>
          <a:p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DM          .JSCB           ;* loads IEZJSCB                        </a:t>
            </a:r>
          </a:p>
          <a:p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DM          .DUCT           ;* loads DUCT (provided by COLESOFT)    </a:t>
            </a:r>
          </a:p>
          <a:p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DM          .LSED           ;* loads LSED (provided by COLESOFT)    </a:t>
            </a:r>
          </a:p>
          <a:p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DOWN MAX             </a:t>
            </a:r>
            <a:r>
              <a:rPr lang="en-US" sz="1200" dirty="0">
                <a:solidFill>
                  <a:srgbClr val="92D050"/>
                </a:solidFill>
                <a:latin typeface="Courier" pitchFamily="49" charset="0"/>
              </a:rPr>
              <a:t>                                               </a:t>
            </a:r>
          </a:p>
        </p:txBody>
      </p:sp>
      <p:sp>
        <p:nvSpPr>
          <p:cNvPr id="6" name="Script mask"/>
          <p:cNvSpPr/>
          <p:nvPr/>
        </p:nvSpPr>
        <p:spPr bwMode="auto">
          <a:xfrm>
            <a:off x="357197" y="1925422"/>
            <a:ext cx="6807091" cy="182569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LISTMAPS mask"/>
          <p:cNvSpPr/>
          <p:nvPr/>
        </p:nvSpPr>
        <p:spPr bwMode="auto">
          <a:xfrm>
            <a:off x="509597" y="3751118"/>
            <a:ext cx="5250535" cy="15140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" name="Title: Floating Maps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468052"/>
          </a:xfrm>
        </p:spPr>
        <p:txBody>
          <a:bodyPr/>
          <a:lstStyle/>
          <a:p>
            <a:r>
              <a:rPr lang="en-US" dirty="0"/>
              <a:t>Floating Maps</a:t>
            </a:r>
          </a:p>
        </p:txBody>
      </p:sp>
    </p:spTree>
    <p:extLst>
      <p:ext uri="{BB962C8B-B14F-4D97-AF65-F5344CB8AC3E}">
        <p14:creationId xmlns:p14="http://schemas.microsoft.com/office/powerpoint/2010/main" val="56842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Initial Display"/>
          <p:cNvGrpSpPr/>
          <p:nvPr/>
        </p:nvGrpSpPr>
        <p:grpSpPr>
          <a:xfrm>
            <a:off x="71616" y="2600907"/>
            <a:ext cx="2943951" cy="3340609"/>
            <a:chOff x="71616" y="2600907"/>
            <a:chExt cx="2943951" cy="3340609"/>
          </a:xfrm>
        </p:grpSpPr>
        <p:cxnSp>
          <p:nvCxnSpPr>
            <p:cNvPr id="59" name="Arrow: 3-JSCB to 3-3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518910" cy="77356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Arrow: 3-JSCB to 3-2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103630" cy="6716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rrow: 3-JSCB to 3-1-offscreen"/>
            <p:cNvCxnSpPr>
              <a:stCxn id="26" idx="2"/>
            </p:cNvCxnSpPr>
            <p:nvPr/>
          </p:nvCxnSpPr>
          <p:spPr bwMode="auto">
            <a:xfrm flipH="1">
              <a:off x="2295487" y="5167952"/>
              <a:ext cx="201170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Arrow: 3-STCB to 3-LSED"/>
            <p:cNvCxnSpPr>
              <a:stCxn id="23" idx="2"/>
              <a:endCxn id="28" idx="0"/>
            </p:cNvCxnSpPr>
            <p:nvPr/>
          </p:nvCxnSpPr>
          <p:spPr bwMode="auto">
            <a:xfrm>
              <a:off x="1092165" y="5167952"/>
              <a:ext cx="358974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Arrow: 3-STCB to 3-DUCT"/>
            <p:cNvCxnSpPr>
              <a:stCxn id="23" idx="2"/>
              <a:endCxn id="27" idx="0"/>
            </p:cNvCxnSpPr>
            <p:nvPr/>
          </p:nvCxnSpPr>
          <p:spPr bwMode="auto">
            <a:xfrm flipH="1">
              <a:off x="720697" y="5167952"/>
              <a:ext cx="371468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Arrow: TCB#3 to 3-JSCB"/>
            <p:cNvCxnSpPr>
              <a:stCxn id="18" idx="2"/>
              <a:endCxn id="26" idx="0"/>
            </p:cNvCxnSpPr>
            <p:nvPr/>
          </p:nvCxnSpPr>
          <p:spPr bwMode="auto">
            <a:xfrm>
              <a:off x="1473376" y="4479838"/>
              <a:ext cx="102328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rrow: TCB#3 to 3-TIOT"/>
            <p:cNvCxnSpPr>
              <a:stCxn id="18" idx="2"/>
              <a:endCxn id="24" idx="0"/>
            </p:cNvCxnSpPr>
            <p:nvPr/>
          </p:nvCxnSpPr>
          <p:spPr bwMode="auto">
            <a:xfrm>
              <a:off x="1473376" y="4479838"/>
              <a:ext cx="341050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Arrow: TCB#3 to 3-STCB"/>
            <p:cNvCxnSpPr>
              <a:stCxn id="18" idx="2"/>
              <a:endCxn id="23" idx="0"/>
            </p:cNvCxnSpPr>
            <p:nvPr/>
          </p:nvCxnSpPr>
          <p:spPr bwMode="auto">
            <a:xfrm flipH="1">
              <a:off x="1092165" y="4479838"/>
              <a:ext cx="38121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Arrow: TCB#3 to 3-RB#n"/>
            <p:cNvCxnSpPr>
              <a:stCxn id="18" idx="2"/>
              <a:endCxn id="25" idx="0"/>
            </p:cNvCxnSpPr>
            <p:nvPr/>
          </p:nvCxnSpPr>
          <p:spPr bwMode="auto">
            <a:xfrm flipH="1">
              <a:off x="373943" y="4479838"/>
              <a:ext cx="1099433" cy="37980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PSATOLD: Empty box"/>
            <p:cNvSpPr/>
            <p:nvPr/>
          </p:nvSpPr>
          <p:spPr bwMode="auto">
            <a:xfrm>
              <a:off x="573432" y="2600908"/>
              <a:ext cx="1193660" cy="369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1" name="3-LSED: Empty box"/>
            <p:cNvSpPr/>
            <p:nvPr/>
          </p:nvSpPr>
          <p:spPr bwMode="auto">
            <a:xfrm>
              <a:off x="1135188" y="5534754"/>
              <a:ext cx="631904" cy="3077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2" name="3-DUCT: Empty box"/>
            <p:cNvSpPr/>
            <p:nvPr/>
          </p:nvSpPr>
          <p:spPr bwMode="auto">
            <a:xfrm>
              <a:off x="383906" y="5534754"/>
              <a:ext cx="673582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3" name="3-JSCB: Empty box"/>
            <p:cNvSpPr/>
            <p:nvPr/>
          </p:nvSpPr>
          <p:spPr bwMode="auto">
            <a:xfrm>
              <a:off x="2199140" y="4859644"/>
              <a:ext cx="595034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4" name="3-TIOT: Empty box"/>
            <p:cNvSpPr/>
            <p:nvPr/>
          </p:nvSpPr>
          <p:spPr bwMode="auto">
            <a:xfrm>
              <a:off x="1518511" y="4860175"/>
              <a:ext cx="591829" cy="3072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5" name="3-STCB1: Empty box"/>
            <p:cNvSpPr/>
            <p:nvPr/>
          </p:nvSpPr>
          <p:spPr bwMode="auto">
            <a:xfrm>
              <a:off x="775411" y="4859644"/>
              <a:ext cx="633507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6" name="3-RB#n: Empty box"/>
            <p:cNvSpPr/>
            <p:nvPr/>
          </p:nvSpPr>
          <p:spPr bwMode="auto">
            <a:xfrm>
              <a:off x="71616" y="4859644"/>
              <a:ext cx="604653" cy="3083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7" name="TCB#3: Empty box"/>
            <p:cNvSpPr/>
            <p:nvPr/>
          </p:nvSpPr>
          <p:spPr bwMode="auto">
            <a:xfrm>
              <a:off x="1041328" y="4110506"/>
              <a:ext cx="864096" cy="3643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3-LSED"/>
            <p:cNvSpPr txBox="1"/>
            <p:nvPr/>
          </p:nvSpPr>
          <p:spPr>
            <a:xfrm>
              <a:off x="1135187" y="5534754"/>
              <a:ext cx="63190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LSED</a:t>
              </a:r>
            </a:p>
          </p:txBody>
        </p:sp>
        <p:sp>
          <p:nvSpPr>
            <p:cNvPr id="27" name="3-DUCT"/>
            <p:cNvSpPr txBox="1"/>
            <p:nvPr/>
          </p:nvSpPr>
          <p:spPr>
            <a:xfrm>
              <a:off x="383906" y="5534754"/>
              <a:ext cx="67358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DUCT</a:t>
              </a:r>
            </a:p>
          </p:txBody>
        </p:sp>
        <p:sp>
          <p:nvSpPr>
            <p:cNvPr id="26" name="3-JSCB"/>
            <p:cNvSpPr txBox="1"/>
            <p:nvPr/>
          </p:nvSpPr>
          <p:spPr>
            <a:xfrm>
              <a:off x="2199139" y="4860175"/>
              <a:ext cx="59503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JSCB</a:t>
              </a:r>
            </a:p>
          </p:txBody>
        </p:sp>
        <p:sp>
          <p:nvSpPr>
            <p:cNvPr id="24" name="3-TIOT"/>
            <p:cNvSpPr txBox="1"/>
            <p:nvPr/>
          </p:nvSpPr>
          <p:spPr>
            <a:xfrm>
              <a:off x="1518511" y="4860175"/>
              <a:ext cx="591829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TIOT</a:t>
              </a:r>
              <a:endParaRPr lang="en-US" sz="1400" dirty="0"/>
            </a:p>
          </p:txBody>
        </p:sp>
        <p:sp>
          <p:nvSpPr>
            <p:cNvPr id="23" name="3-STCB"/>
            <p:cNvSpPr txBox="1"/>
            <p:nvPr/>
          </p:nvSpPr>
          <p:spPr>
            <a:xfrm>
              <a:off x="775411" y="4860175"/>
              <a:ext cx="633507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STCB</a:t>
              </a:r>
              <a:endParaRPr lang="en-US" sz="1400" dirty="0"/>
            </a:p>
          </p:txBody>
        </p:sp>
        <p:sp>
          <p:nvSpPr>
            <p:cNvPr id="25" name="3-RB#n"/>
            <p:cNvSpPr txBox="1"/>
            <p:nvPr/>
          </p:nvSpPr>
          <p:spPr>
            <a:xfrm>
              <a:off x="71616" y="4859645"/>
              <a:ext cx="604653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RB#n</a:t>
              </a:r>
              <a:endParaRPr lang="en-US" sz="1400" dirty="0"/>
            </a:p>
          </p:txBody>
        </p:sp>
        <p:sp>
          <p:nvSpPr>
            <p:cNvPr id="18" name="TCB#3"/>
            <p:cNvSpPr txBox="1"/>
            <p:nvPr/>
          </p:nvSpPr>
          <p:spPr>
            <a:xfrm>
              <a:off x="1041328" y="4110506"/>
              <a:ext cx="86409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TCB#5</a:t>
              </a:r>
              <a:endParaRPr lang="en-US" dirty="0"/>
            </a:p>
          </p:txBody>
        </p:sp>
        <p:cxnSp>
          <p:nvCxnSpPr>
            <p:cNvPr id="165" name="Arrow: Offscreen to TCB#3"/>
            <p:cNvCxnSpPr>
              <a:endCxn id="18" idx="1"/>
            </p:cNvCxnSpPr>
            <p:nvPr/>
          </p:nvCxnSpPr>
          <p:spPr bwMode="auto">
            <a:xfrm>
              <a:off x="71616" y="4295172"/>
              <a:ext cx="96971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Arrow: 3-JSCB to 3-3-offscreen"/>
            <p:cNvCxnSpPr>
              <a:stCxn id="12" idx="2"/>
              <a:endCxn id="187" idx="0"/>
            </p:cNvCxnSpPr>
            <p:nvPr/>
          </p:nvCxnSpPr>
          <p:spPr bwMode="auto">
            <a:xfrm>
              <a:off x="1170261" y="2970239"/>
              <a:ext cx="303115" cy="114026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PSATOLD"/>
            <p:cNvSpPr txBox="1"/>
            <p:nvPr/>
          </p:nvSpPr>
          <p:spPr>
            <a:xfrm>
              <a:off x="573431" y="2600907"/>
              <a:ext cx="119366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PSATOLD</a:t>
              </a:r>
              <a:endParaRPr lang="en-US" dirty="0"/>
            </a:p>
          </p:txBody>
        </p:sp>
      </p:grpSp>
      <p:grpSp>
        <p:nvGrpSpPr>
          <p:cNvPr id="42" name="Second Reveal"/>
          <p:cNvGrpSpPr/>
          <p:nvPr/>
        </p:nvGrpSpPr>
        <p:grpSpPr>
          <a:xfrm>
            <a:off x="2588322" y="1578623"/>
            <a:ext cx="6227987" cy="2492990"/>
            <a:chOff x="2588322" y="1578623"/>
            <a:chExt cx="6227987" cy="2492990"/>
          </a:xfrm>
        </p:grpSpPr>
        <p:sp>
          <p:nvSpPr>
            <p:cNvPr id="247" name="Group Make Assist"/>
            <p:cNvSpPr/>
            <p:nvPr/>
          </p:nvSpPr>
          <p:spPr bwMode="auto">
            <a:xfrm>
              <a:off x="6818987" y="3320988"/>
              <a:ext cx="549717" cy="360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6" name="LIST TASKS Display"/>
            <p:cNvSpPr txBox="1"/>
            <p:nvPr/>
          </p:nvSpPr>
          <p:spPr>
            <a:xfrm>
              <a:off x="2588322" y="1578623"/>
              <a:ext cx="6227987" cy="249299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TCB#5 RB#1 -------------------------------------------------</a:t>
              </a:r>
              <a:r>
                <a:rPr lang="en-US" sz="1200" b="1" dirty="0" smtClean="0">
                  <a:solidFill>
                    <a:schemeClr val="bg1"/>
                  </a:solidFill>
                  <a:latin typeface="Courier" pitchFamily="49" charset="0"/>
                </a:rPr>
                <a:t>XDC-</a:t>
              </a:r>
              <a:endParaRPr lang="en-US" sz="1200" b="1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XDC ===&gt; </a:t>
              </a:r>
              <a:r>
                <a:rPr lang="en-US" sz="1200" b="1" dirty="0">
                  <a:solidFill>
                    <a:srgbClr val="FFFF00"/>
                  </a:solidFill>
                  <a:latin typeface="Courier" pitchFamily="49" charset="0"/>
                </a:rPr>
                <a:t>list tasks</a:t>
              </a: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 TCB#  PROGRAM NAME (ASID 0032, CDFXDCTS)</a:t>
              </a: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</a:t>
              </a:r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1     IEAVAR00</a:t>
              </a: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</a:t>
              </a:r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2     . IEESB605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 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3     . . IEFIIC, JOBSTEP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 _ 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4     . . . XDCCALLA, JOBSTEP</a:t>
              </a:r>
            </a:p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5     . . . . "XDCSYMED", CURRENT (TASKLIB) (ABEND: S0C1)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 _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6     . . . . . "PROXYTCB"</a:t>
              </a:r>
            </a:p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7     . . . . . "PROXYTCB"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 _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8     . . . . . "PROXYTCB"</a:t>
              </a: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</a:t>
              </a:r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9     . IEAVTSDT</a:t>
              </a:r>
            </a:p>
            <a:p>
              <a:endParaRPr lang="en-US" sz="1200" b="1" dirty="0">
                <a:solidFill>
                  <a:schemeClr val="bg1"/>
                </a:solidFill>
                <a:latin typeface="Courier" pitchFamily="49" charset="0"/>
              </a:endParaRPr>
            </a:p>
          </p:txBody>
        </p:sp>
      </p:grpSp>
      <p:grpSp>
        <p:nvGrpSpPr>
          <p:cNvPr id="43" name="Third Reveal"/>
          <p:cNvGrpSpPr/>
          <p:nvPr/>
        </p:nvGrpSpPr>
        <p:grpSpPr>
          <a:xfrm>
            <a:off x="1767091" y="2785573"/>
            <a:ext cx="4512143" cy="317882"/>
            <a:chOff x="1767091" y="2785573"/>
            <a:chExt cx="4512143" cy="317882"/>
          </a:xfrm>
        </p:grpSpPr>
        <p:sp>
          <p:nvSpPr>
            <p:cNvPr id="250" name="CURRENT oval"/>
            <p:cNvSpPr/>
            <p:nvPr/>
          </p:nvSpPr>
          <p:spPr bwMode="auto">
            <a:xfrm>
              <a:off x="5259930" y="2887431"/>
              <a:ext cx="1019304" cy="216024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49" name="PSATOLD to CURRENT arrow"/>
            <p:cNvCxnSpPr>
              <a:stCxn id="12" idx="3"/>
              <a:endCxn id="250" idx="2"/>
            </p:cNvCxnSpPr>
            <p:nvPr/>
          </p:nvCxnSpPr>
          <p:spPr bwMode="auto">
            <a:xfrm>
              <a:off x="1767091" y="2785573"/>
              <a:ext cx="3492839" cy="209870"/>
            </a:xfrm>
            <a:prstGeom prst="straightConnector1">
              <a:avLst/>
            </a:prstGeom>
            <a:noFill/>
            <a:ln w="63500" cap="flat" cmpd="sng" algn="ctr">
              <a:solidFill>
                <a:srgbClr val="00B0F0">
                  <a:alpha val="70000"/>
                </a:srgb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4" name="Fourth Reveal"/>
          <p:cNvGrpSpPr/>
          <p:nvPr/>
        </p:nvGrpSpPr>
        <p:grpSpPr>
          <a:xfrm>
            <a:off x="1905424" y="2825118"/>
            <a:ext cx="1367058" cy="1467542"/>
            <a:chOff x="1905424" y="2825118"/>
            <a:chExt cx="1367058" cy="1467542"/>
          </a:xfrm>
        </p:grpSpPr>
        <p:sp>
          <p:nvSpPr>
            <p:cNvPr id="39" name="5 circle"/>
            <p:cNvSpPr/>
            <p:nvPr/>
          </p:nvSpPr>
          <p:spPr bwMode="auto">
            <a:xfrm>
              <a:off x="2955597" y="2825118"/>
              <a:ext cx="316885" cy="323768"/>
            </a:xfrm>
            <a:prstGeom prst="ellipse">
              <a:avLst/>
            </a:prstGeom>
            <a:noFill/>
            <a:ln w="63500" cap="flat" cmpd="sng" algn="ctr">
              <a:solidFill>
                <a:srgbClr val="00B0F0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57" name="5 to TCB#5 arrow"/>
            <p:cNvCxnSpPr>
              <a:stCxn id="39" idx="3"/>
              <a:endCxn id="187" idx="3"/>
            </p:cNvCxnSpPr>
            <p:nvPr/>
          </p:nvCxnSpPr>
          <p:spPr bwMode="auto">
            <a:xfrm flipH="1">
              <a:off x="1905424" y="3101471"/>
              <a:ext cx="1096580" cy="1191189"/>
            </a:xfrm>
            <a:prstGeom prst="straightConnector1">
              <a:avLst/>
            </a:prstGeom>
            <a:noFill/>
            <a:ln w="63500" cap="flat" cmpd="sng" algn="ctr">
              <a:solidFill>
                <a:srgbClr val="00B0F0">
                  <a:alpha val="70000"/>
                </a:srgb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: Floating Maps"/>
          <p:cNvSpPr>
            <a:spLocks noGrp="1"/>
          </p:cNvSpPr>
          <p:nvPr>
            <p:ph type="ctrTitle"/>
          </p:nvPr>
        </p:nvSpPr>
        <p:spPr>
          <a:xfrm>
            <a:off x="596754" y="1160748"/>
            <a:ext cx="7772400" cy="468052"/>
          </a:xfrm>
        </p:spPr>
        <p:txBody>
          <a:bodyPr/>
          <a:lstStyle/>
          <a:p>
            <a:r>
              <a:rPr lang="en-US" dirty="0"/>
              <a:t>Floating Maps</a:t>
            </a:r>
          </a:p>
        </p:txBody>
      </p:sp>
    </p:spTree>
    <p:extLst>
      <p:ext uri="{BB962C8B-B14F-4D97-AF65-F5344CB8AC3E}">
        <p14:creationId xmlns:p14="http://schemas.microsoft.com/office/powerpoint/2010/main" val="92736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ST EQUATES display"/>
          <p:cNvSpPr txBox="1"/>
          <p:nvPr/>
        </p:nvSpPr>
        <p:spPr>
          <a:xfrm>
            <a:off x="357197" y="1533970"/>
            <a:ext cx="8180445" cy="267765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ISPF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INTERFACE 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---</a:t>
            </a:r>
            <a:endParaRPr lang="en-US" sz="120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l equates t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*</a:t>
            </a:r>
            <a:endParaRPr lang="en-US" sz="12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  9 EQUATES HAVE BEEN SELECTED FOR DISPLAY</a:t>
            </a: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nb-NO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nb-NO" sz="1200" b="1" dirty="0">
                <a:solidFill>
                  <a:srgbClr val="00B0F0"/>
                </a:solidFill>
                <a:latin typeface="Courier" pitchFamily="49" charset="0"/>
              </a:rPr>
              <a:t>  TCB#1 -------- (D)          007FE040 (00000198) (408)    (PRIVATE)</a:t>
            </a:r>
          </a:p>
          <a:p>
            <a:r>
              <a:rPr lang="nb-NO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nb-NO" sz="1200" b="1" dirty="0">
                <a:solidFill>
                  <a:srgbClr val="00B0F0"/>
                </a:solidFill>
                <a:latin typeface="Courier" pitchFamily="49" charset="0"/>
              </a:rPr>
              <a:t>  TCB#2 -------- (D)          007FF890 (00000198) (408)    (PRIVATE)</a:t>
            </a:r>
          </a:p>
          <a:p>
            <a:r>
              <a:rPr lang="nb-NO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nb-NO" sz="1200" b="1" dirty="0">
                <a:solidFill>
                  <a:srgbClr val="00B0F0"/>
                </a:solidFill>
                <a:latin typeface="Courier" pitchFamily="49" charset="0"/>
              </a:rPr>
              <a:t>  TCB#3 -------- (D)          007FF130 (00000198) (408)    (PRIVATE)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TCB#4 -------- (D)          007FF3A0 (00000198) (408)    (PRIVATE)</a:t>
            </a:r>
          </a:p>
          <a:p>
            <a:r>
              <a:rPr lang="nb-NO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nb-NO" sz="1200" b="1" dirty="0">
                <a:solidFill>
                  <a:srgbClr val="00B0F0"/>
                </a:solidFill>
                <a:latin typeface="Courier" pitchFamily="49" charset="0"/>
              </a:rPr>
              <a:t>  TCB#5 -------- (D)          007D8728 (00000198) (408)    (PRIVATE)</a:t>
            </a:r>
          </a:p>
          <a:p>
            <a:r>
              <a:rPr lang="nb-NO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nb-NO" sz="1200" b="1" dirty="0">
                <a:solidFill>
                  <a:srgbClr val="00B0F0"/>
                </a:solidFill>
                <a:latin typeface="Courier" pitchFamily="49" charset="0"/>
              </a:rPr>
              <a:t>  TCB#6 -------- (D)          007D8070 (00000198) (408)    (PRIVATE)</a:t>
            </a:r>
          </a:p>
          <a:p>
            <a:r>
              <a:rPr lang="nb-NO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nb-NO" sz="1200" b="1" dirty="0">
                <a:solidFill>
                  <a:srgbClr val="00B0F0"/>
                </a:solidFill>
                <a:latin typeface="Courier" pitchFamily="49" charset="0"/>
              </a:rPr>
              <a:t>  TCB#7 -------- (D)          007D8300 (00000198) (408)    (PRIVATE)</a:t>
            </a:r>
          </a:p>
          <a:p>
            <a:r>
              <a:rPr lang="nb-NO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nb-NO" sz="1200" b="1" dirty="0">
                <a:solidFill>
                  <a:srgbClr val="00B0F0"/>
                </a:solidFill>
                <a:latin typeface="Courier" pitchFamily="49" charset="0"/>
              </a:rPr>
              <a:t>  TCB#8 -------- (D)          007D8590 (00000198) (408)    (PRIVATE)</a:t>
            </a:r>
          </a:p>
          <a:p>
            <a:r>
              <a:rPr lang="nb-NO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nb-NO" sz="1200" b="1" dirty="0">
                <a:solidFill>
                  <a:srgbClr val="00B0F0"/>
                </a:solidFill>
                <a:latin typeface="Courier" pitchFamily="49" charset="0"/>
              </a:rPr>
              <a:t>  TCB#9 -------- (D)          007FD0C0 (00000198) (408)    (PRIVATE)</a:t>
            </a:r>
          </a:p>
          <a:p>
            <a:endParaRPr lang="it-IT" sz="120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" name="Display mask"/>
          <p:cNvSpPr/>
          <p:nvPr/>
        </p:nvSpPr>
        <p:spPr bwMode="auto">
          <a:xfrm>
            <a:off x="395536" y="1952836"/>
            <a:ext cx="6660740" cy="212423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" name="Title: Floating Maps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468052"/>
          </a:xfrm>
        </p:spPr>
        <p:txBody>
          <a:bodyPr/>
          <a:lstStyle/>
          <a:p>
            <a:r>
              <a:rPr lang="en-US" dirty="0"/>
              <a:t>Floating Maps</a:t>
            </a:r>
          </a:p>
        </p:txBody>
      </p:sp>
    </p:spTree>
    <p:extLst>
      <p:ext uri="{BB962C8B-B14F-4D97-AF65-F5344CB8AC3E}">
        <p14:creationId xmlns:p14="http://schemas.microsoft.com/office/powerpoint/2010/main" val="134254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Initial Display"/>
          <p:cNvGrpSpPr/>
          <p:nvPr/>
        </p:nvGrpSpPr>
        <p:grpSpPr>
          <a:xfrm>
            <a:off x="71616" y="2600907"/>
            <a:ext cx="2943951" cy="3340609"/>
            <a:chOff x="71616" y="2600907"/>
            <a:chExt cx="2943951" cy="3340609"/>
          </a:xfrm>
        </p:grpSpPr>
        <p:cxnSp>
          <p:nvCxnSpPr>
            <p:cNvPr id="59" name="Arrow: 3-JSCB to 3-3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518910" cy="77356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Arrow: 3-JSCB to 3-2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103630" cy="6716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rrow: 3-JSCB to 3-1-offscreen"/>
            <p:cNvCxnSpPr>
              <a:stCxn id="26" idx="2"/>
            </p:cNvCxnSpPr>
            <p:nvPr/>
          </p:nvCxnSpPr>
          <p:spPr bwMode="auto">
            <a:xfrm flipH="1">
              <a:off x="2295487" y="5167952"/>
              <a:ext cx="201170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Arrow: 3-STCB to 3-LSED"/>
            <p:cNvCxnSpPr>
              <a:stCxn id="23" idx="2"/>
              <a:endCxn id="28" idx="0"/>
            </p:cNvCxnSpPr>
            <p:nvPr/>
          </p:nvCxnSpPr>
          <p:spPr bwMode="auto">
            <a:xfrm>
              <a:off x="1092165" y="5167952"/>
              <a:ext cx="358974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Arrow: 3-STCB to 3-DUCT"/>
            <p:cNvCxnSpPr>
              <a:stCxn id="23" idx="2"/>
              <a:endCxn id="27" idx="0"/>
            </p:cNvCxnSpPr>
            <p:nvPr/>
          </p:nvCxnSpPr>
          <p:spPr bwMode="auto">
            <a:xfrm flipH="1">
              <a:off x="720697" y="5167952"/>
              <a:ext cx="371468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Arrow: TCB#3 to 3-JSCB"/>
            <p:cNvCxnSpPr>
              <a:stCxn id="18" idx="2"/>
              <a:endCxn id="26" idx="0"/>
            </p:cNvCxnSpPr>
            <p:nvPr/>
          </p:nvCxnSpPr>
          <p:spPr bwMode="auto">
            <a:xfrm>
              <a:off x="1473376" y="4479838"/>
              <a:ext cx="102328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rrow: TCB#3 to 3-TIOT"/>
            <p:cNvCxnSpPr>
              <a:stCxn id="18" idx="2"/>
              <a:endCxn id="24" idx="0"/>
            </p:cNvCxnSpPr>
            <p:nvPr/>
          </p:nvCxnSpPr>
          <p:spPr bwMode="auto">
            <a:xfrm>
              <a:off x="1473376" y="4479838"/>
              <a:ext cx="341050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Arrow: TCB#3 to 3-STCB"/>
            <p:cNvCxnSpPr>
              <a:stCxn id="18" idx="2"/>
              <a:endCxn id="23" idx="0"/>
            </p:cNvCxnSpPr>
            <p:nvPr/>
          </p:nvCxnSpPr>
          <p:spPr bwMode="auto">
            <a:xfrm flipH="1">
              <a:off x="1092165" y="4479838"/>
              <a:ext cx="38121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Arrow: TCB#3 to 3-RB#n"/>
            <p:cNvCxnSpPr>
              <a:stCxn id="18" idx="2"/>
              <a:endCxn id="25" idx="0"/>
            </p:cNvCxnSpPr>
            <p:nvPr/>
          </p:nvCxnSpPr>
          <p:spPr bwMode="auto">
            <a:xfrm flipH="1">
              <a:off x="373943" y="4479838"/>
              <a:ext cx="1099433" cy="37980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PSATOLD: Empty box"/>
            <p:cNvSpPr/>
            <p:nvPr/>
          </p:nvSpPr>
          <p:spPr bwMode="auto">
            <a:xfrm>
              <a:off x="573432" y="2600908"/>
              <a:ext cx="1193660" cy="369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1" name="3-LSED: Empty box"/>
            <p:cNvSpPr/>
            <p:nvPr/>
          </p:nvSpPr>
          <p:spPr bwMode="auto">
            <a:xfrm>
              <a:off x="1135188" y="5534754"/>
              <a:ext cx="631904" cy="3077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2" name="3-DUCT: Empty box"/>
            <p:cNvSpPr/>
            <p:nvPr/>
          </p:nvSpPr>
          <p:spPr bwMode="auto">
            <a:xfrm>
              <a:off x="383906" y="5534754"/>
              <a:ext cx="673582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3" name="3-JSCB: Empty box"/>
            <p:cNvSpPr/>
            <p:nvPr/>
          </p:nvSpPr>
          <p:spPr bwMode="auto">
            <a:xfrm>
              <a:off x="2199140" y="4859644"/>
              <a:ext cx="595034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4" name="3-TIOT: Empty box"/>
            <p:cNvSpPr/>
            <p:nvPr/>
          </p:nvSpPr>
          <p:spPr bwMode="auto">
            <a:xfrm>
              <a:off x="1518511" y="4860175"/>
              <a:ext cx="591829" cy="3072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5" name="3-STCB1: Empty box"/>
            <p:cNvSpPr/>
            <p:nvPr/>
          </p:nvSpPr>
          <p:spPr bwMode="auto">
            <a:xfrm>
              <a:off x="775411" y="4859644"/>
              <a:ext cx="633507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6" name="3-RB#n: Empty box"/>
            <p:cNvSpPr/>
            <p:nvPr/>
          </p:nvSpPr>
          <p:spPr bwMode="auto">
            <a:xfrm>
              <a:off x="71616" y="4859644"/>
              <a:ext cx="604653" cy="3083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7" name="TCB#3: Empty box"/>
            <p:cNvSpPr/>
            <p:nvPr/>
          </p:nvSpPr>
          <p:spPr bwMode="auto">
            <a:xfrm>
              <a:off x="1041328" y="4110506"/>
              <a:ext cx="864096" cy="3643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3-LSED"/>
            <p:cNvSpPr txBox="1"/>
            <p:nvPr/>
          </p:nvSpPr>
          <p:spPr>
            <a:xfrm>
              <a:off x="1135187" y="5534754"/>
              <a:ext cx="63190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LSED</a:t>
              </a:r>
            </a:p>
          </p:txBody>
        </p:sp>
        <p:sp>
          <p:nvSpPr>
            <p:cNvPr id="27" name="3-DUCT"/>
            <p:cNvSpPr txBox="1"/>
            <p:nvPr/>
          </p:nvSpPr>
          <p:spPr>
            <a:xfrm>
              <a:off x="383906" y="5534754"/>
              <a:ext cx="67358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DUCT</a:t>
              </a:r>
            </a:p>
          </p:txBody>
        </p:sp>
        <p:sp>
          <p:nvSpPr>
            <p:cNvPr id="26" name="3-JSCB"/>
            <p:cNvSpPr txBox="1"/>
            <p:nvPr/>
          </p:nvSpPr>
          <p:spPr>
            <a:xfrm>
              <a:off x="2199139" y="4860175"/>
              <a:ext cx="59503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JSCB</a:t>
              </a:r>
            </a:p>
          </p:txBody>
        </p:sp>
        <p:sp>
          <p:nvSpPr>
            <p:cNvPr id="24" name="3-TIOT"/>
            <p:cNvSpPr txBox="1"/>
            <p:nvPr/>
          </p:nvSpPr>
          <p:spPr>
            <a:xfrm>
              <a:off x="1518511" y="4860175"/>
              <a:ext cx="591829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TIOT</a:t>
              </a:r>
              <a:endParaRPr lang="en-US" sz="1400" dirty="0"/>
            </a:p>
          </p:txBody>
        </p:sp>
        <p:sp>
          <p:nvSpPr>
            <p:cNvPr id="23" name="3-STCB"/>
            <p:cNvSpPr txBox="1"/>
            <p:nvPr/>
          </p:nvSpPr>
          <p:spPr>
            <a:xfrm>
              <a:off x="775411" y="4860175"/>
              <a:ext cx="633507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STCB</a:t>
              </a:r>
              <a:endParaRPr lang="en-US" sz="1400" dirty="0"/>
            </a:p>
          </p:txBody>
        </p:sp>
        <p:sp>
          <p:nvSpPr>
            <p:cNvPr id="25" name="3-RB#n"/>
            <p:cNvSpPr txBox="1"/>
            <p:nvPr/>
          </p:nvSpPr>
          <p:spPr>
            <a:xfrm>
              <a:off x="71616" y="4859645"/>
              <a:ext cx="604653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RB#n</a:t>
              </a:r>
              <a:endParaRPr lang="en-US" sz="1400" dirty="0"/>
            </a:p>
          </p:txBody>
        </p:sp>
        <p:sp>
          <p:nvSpPr>
            <p:cNvPr id="18" name="TCB#3"/>
            <p:cNvSpPr txBox="1"/>
            <p:nvPr/>
          </p:nvSpPr>
          <p:spPr>
            <a:xfrm>
              <a:off x="1041328" y="4110506"/>
              <a:ext cx="86409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TCB#5</a:t>
              </a:r>
              <a:endParaRPr lang="en-US" dirty="0"/>
            </a:p>
          </p:txBody>
        </p:sp>
        <p:cxnSp>
          <p:nvCxnSpPr>
            <p:cNvPr id="165" name="Arrow: Offscreen to TCB#3"/>
            <p:cNvCxnSpPr>
              <a:endCxn id="18" idx="1"/>
            </p:cNvCxnSpPr>
            <p:nvPr/>
          </p:nvCxnSpPr>
          <p:spPr bwMode="auto">
            <a:xfrm>
              <a:off x="71616" y="4295172"/>
              <a:ext cx="96971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Arrow: 3-JSCB to 3-3-offscreen"/>
            <p:cNvCxnSpPr>
              <a:stCxn id="12" idx="2"/>
              <a:endCxn id="187" idx="0"/>
            </p:cNvCxnSpPr>
            <p:nvPr/>
          </p:nvCxnSpPr>
          <p:spPr bwMode="auto">
            <a:xfrm>
              <a:off x="1170261" y="2970239"/>
              <a:ext cx="303115" cy="114026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PSATOLD"/>
            <p:cNvSpPr txBox="1"/>
            <p:nvPr/>
          </p:nvSpPr>
          <p:spPr>
            <a:xfrm>
              <a:off x="573431" y="2600907"/>
              <a:ext cx="119366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PSATOLD</a:t>
              </a:r>
              <a:endParaRPr lang="en-US" dirty="0"/>
            </a:p>
          </p:txBody>
        </p:sp>
      </p:grpSp>
      <p:grpSp>
        <p:nvGrpSpPr>
          <p:cNvPr id="5" name="First reveal"/>
          <p:cNvGrpSpPr/>
          <p:nvPr/>
        </p:nvGrpSpPr>
        <p:grpSpPr>
          <a:xfrm>
            <a:off x="2410390" y="1771314"/>
            <a:ext cx="3737927" cy="1938992"/>
            <a:chOff x="2785099" y="1981027"/>
            <a:chExt cx="3737927" cy="1938992"/>
          </a:xfrm>
        </p:grpSpPr>
        <p:sp>
          <p:nvSpPr>
            <p:cNvPr id="4" name="Group Maker"/>
            <p:cNvSpPr/>
            <p:nvPr/>
          </p:nvSpPr>
          <p:spPr bwMode="auto">
            <a:xfrm>
              <a:off x="5076056" y="2663257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6" name="LOADMAPS script"/>
            <p:cNvSpPr txBox="1"/>
            <p:nvPr/>
          </p:nvSpPr>
          <p:spPr>
            <a:xfrm>
              <a:off x="2785099" y="1981027"/>
              <a:ext cx="3737927" cy="193899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DBCOLE.XDCCMDS.FLOATMAP(USINGS)</a:t>
              </a:r>
              <a:endParaRPr lang="en-US" sz="1200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USING TCB TCB#5 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                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DMAP RBNEWEST RB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USING RBNEWEST .TCBRBP?   FLOAT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                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STCB     .TCBSTCB?  F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TIOT     .TCBTIO?   F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JSCB     .TCBJSCB%  F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DUCT     .STCBDUCV? F     </a:t>
              </a:r>
            </a:p>
          </p:txBody>
        </p:sp>
      </p:grpSp>
      <p:grpSp>
        <p:nvGrpSpPr>
          <p:cNvPr id="7" name="Second reveal"/>
          <p:cNvGrpSpPr/>
          <p:nvPr/>
        </p:nvGrpSpPr>
        <p:grpSpPr>
          <a:xfrm>
            <a:off x="3131840" y="2453544"/>
            <a:ext cx="5763116" cy="2862322"/>
            <a:chOff x="3131840" y="2453544"/>
            <a:chExt cx="5763116" cy="2862322"/>
          </a:xfrm>
        </p:grpSpPr>
        <p:sp>
          <p:nvSpPr>
            <p:cNvPr id="6" name="Group maker"/>
            <p:cNvSpPr/>
            <p:nvPr/>
          </p:nvSpPr>
          <p:spPr bwMode="auto">
            <a:xfrm>
              <a:off x="6516216" y="3083172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9" name="LIST EQUATES display"/>
            <p:cNvSpPr txBox="1"/>
            <p:nvPr/>
          </p:nvSpPr>
          <p:spPr>
            <a:xfrm>
              <a:off x="3131840" y="2453544"/>
              <a:ext cx="5763116" cy="2862322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XDC ===&gt; </a:t>
              </a:r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READ USINGS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 &gt;&gt;&gt; USING TCB TCB#5 &lt;&lt;&lt;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 &gt;&gt;&gt; DMAP RBNEWEST RB &lt;&lt;&lt;</a:t>
              </a:r>
            </a:p>
            <a:p>
              <a:endParaRPr lang="en-US" sz="1200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CLONING THE DSECT MAP FOR 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RBNEWEST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FROM RB.</a:t>
              </a:r>
            </a:p>
            <a:p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         (THE NEW MAP'S OFFSET RANGE IS -X'40' TO X'D0'.)</a:t>
              </a:r>
            </a:p>
            <a:p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         (THE NEW MAP'S ORIGIN IS AT RBPPSAV.)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 &gt;&gt;&gt; USING RBNEWEST .TCBRBP? FLOAT &lt;&lt;&lt;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 &gt;&gt;&gt; U STCB .TCBSTCB? F &lt;&lt;&lt;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 &gt;&gt;&gt; U TIOT .TCBTIO? F &lt;&lt;&lt;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 &gt;&gt;&gt; U JSCB .TCBJSCB% F &lt;&lt;&lt;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 &gt;&gt;&gt; U DUCT .STCBDUCV? F &lt;&lt;&lt;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 &gt;&gt;&gt; U LSED .STCBLSDP? F &lt;&lt;&lt;</a:t>
              </a:r>
            </a:p>
            <a:p>
              <a:endParaRPr lang="it-IT" sz="1200" b="1" dirty="0" smtClean="0">
                <a:solidFill>
                  <a:schemeClr val="bg1"/>
                </a:solidFill>
                <a:latin typeface="Courier" pitchFamily="49" charset="0"/>
              </a:endParaRPr>
            </a:p>
          </p:txBody>
        </p:sp>
      </p:grpSp>
      <p:grpSp>
        <p:nvGrpSpPr>
          <p:cNvPr id="102" name="Third reveal"/>
          <p:cNvGrpSpPr/>
          <p:nvPr/>
        </p:nvGrpSpPr>
        <p:grpSpPr>
          <a:xfrm>
            <a:off x="2411760" y="1772816"/>
            <a:ext cx="3737927" cy="1938992"/>
            <a:chOff x="2785099" y="1981027"/>
            <a:chExt cx="3737927" cy="1938992"/>
          </a:xfrm>
        </p:grpSpPr>
        <p:sp>
          <p:nvSpPr>
            <p:cNvPr id="103" name="Group Maker"/>
            <p:cNvSpPr/>
            <p:nvPr/>
          </p:nvSpPr>
          <p:spPr bwMode="auto">
            <a:xfrm>
              <a:off x="5076056" y="2663257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4" name="LOADMAPS script"/>
            <p:cNvSpPr txBox="1"/>
            <p:nvPr/>
          </p:nvSpPr>
          <p:spPr>
            <a:xfrm>
              <a:off x="2785099" y="1981027"/>
              <a:ext cx="3737927" cy="193899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DBCOLE.XDCCMDS.FLOATMAP(USINGS)</a:t>
              </a:r>
              <a:endParaRPr lang="en-US" sz="1200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USING TCB TCB#5 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                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DMAP RBNEWEST RB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USING RBNEWEST .TCBRBP?   FLOAT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                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STCB     .TCBSTCB?  F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TIOT     .TCBTIO?   F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JSCB     .TCBJSCB%  F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DUCT     .STCBDUCV? F     </a:t>
              </a:r>
            </a:p>
          </p:txBody>
        </p:sp>
      </p:grpSp>
      <p:grpSp>
        <p:nvGrpSpPr>
          <p:cNvPr id="13" name="Fourth reveal"/>
          <p:cNvGrpSpPr/>
          <p:nvPr/>
        </p:nvGrpSpPr>
        <p:grpSpPr>
          <a:xfrm>
            <a:off x="1905424" y="1950082"/>
            <a:ext cx="2139086" cy="2160424"/>
            <a:chOff x="1905424" y="1950082"/>
            <a:chExt cx="2139086" cy="2160424"/>
          </a:xfrm>
        </p:grpSpPr>
        <p:sp>
          <p:nvSpPr>
            <p:cNvPr id="8" name="TCB#5 oval"/>
            <p:cNvSpPr/>
            <p:nvPr/>
          </p:nvSpPr>
          <p:spPr bwMode="auto">
            <a:xfrm>
              <a:off x="3252422" y="1950082"/>
              <a:ext cx="792088" cy="278249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06" name="TCB#5 to TCB#5 arrow"/>
            <p:cNvCxnSpPr>
              <a:stCxn id="8" idx="3"/>
            </p:cNvCxnSpPr>
            <p:nvPr/>
          </p:nvCxnSpPr>
          <p:spPr bwMode="auto">
            <a:xfrm flipH="1">
              <a:off x="1905424" y="2187582"/>
              <a:ext cx="1462997" cy="1922924"/>
            </a:xfrm>
            <a:prstGeom prst="straightConnector1">
              <a:avLst/>
            </a:prstGeom>
            <a:noFill/>
            <a:ln w="63500" cap="flat" cmpd="sng" algn="ctr">
              <a:solidFill>
                <a:srgbClr val="00B0F0">
                  <a:alpha val="70000"/>
                </a:srgb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" name="Fifth reveal"/>
          <p:cNvGrpSpPr/>
          <p:nvPr/>
        </p:nvGrpSpPr>
        <p:grpSpPr>
          <a:xfrm>
            <a:off x="1814425" y="1778040"/>
            <a:ext cx="4335262" cy="2332466"/>
            <a:chOff x="1814425" y="1778040"/>
            <a:chExt cx="4335262" cy="2332466"/>
          </a:xfrm>
        </p:grpSpPr>
        <p:sp>
          <p:nvSpPr>
            <p:cNvPr id="112" name="LOADMAPS script"/>
            <p:cNvSpPr txBox="1"/>
            <p:nvPr/>
          </p:nvSpPr>
          <p:spPr>
            <a:xfrm>
              <a:off x="2411760" y="1778040"/>
              <a:ext cx="3737927" cy="193899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DBCOLE.XDCCMDS.FLOATMAP(USINGS)</a:t>
              </a:r>
              <a:endParaRPr lang="en-US" sz="1200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USING TCB TCB#5 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                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DMAP RBNEWEST RB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USING RBNEWEST .TCBRBP?   FLOAT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                           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STCB     .TCBSTCB?  F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TIOT     .TCBTIO?   F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JSCB     .TCBJSCB%  F 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DUCT     .STCBDUCV? F     </a:t>
              </a:r>
            </a:p>
          </p:txBody>
        </p:sp>
        <p:sp>
          <p:nvSpPr>
            <p:cNvPr id="14" name="White mask over arrowhead"/>
            <p:cNvSpPr/>
            <p:nvPr/>
          </p:nvSpPr>
          <p:spPr bwMode="auto">
            <a:xfrm>
              <a:off x="1814425" y="3367944"/>
              <a:ext cx="597335" cy="742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6" name="FLOAT oval"/>
            <p:cNvSpPr/>
            <p:nvPr/>
          </p:nvSpPr>
          <p:spPr bwMode="auto">
            <a:xfrm>
              <a:off x="4702804" y="2453545"/>
              <a:ext cx="829093" cy="1263488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" name="Title: Floating Maps"/>
          <p:cNvSpPr>
            <a:spLocks noGrp="1"/>
          </p:cNvSpPr>
          <p:nvPr>
            <p:ph type="ctrTitle"/>
          </p:nvPr>
        </p:nvSpPr>
        <p:spPr>
          <a:xfrm>
            <a:off x="596754" y="1160748"/>
            <a:ext cx="7772400" cy="468052"/>
          </a:xfrm>
        </p:spPr>
        <p:txBody>
          <a:bodyPr/>
          <a:lstStyle/>
          <a:p>
            <a:r>
              <a:rPr lang="en-US" dirty="0"/>
              <a:t>Floating Maps</a:t>
            </a:r>
          </a:p>
        </p:txBody>
      </p:sp>
    </p:spTree>
    <p:extLst>
      <p:ext uri="{BB962C8B-B14F-4D97-AF65-F5344CB8AC3E}">
        <p14:creationId xmlns:p14="http://schemas.microsoft.com/office/powerpoint/2010/main" val="10400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Initial Display"/>
          <p:cNvGrpSpPr/>
          <p:nvPr/>
        </p:nvGrpSpPr>
        <p:grpSpPr>
          <a:xfrm>
            <a:off x="71616" y="2600907"/>
            <a:ext cx="2943951" cy="3340609"/>
            <a:chOff x="71616" y="2600907"/>
            <a:chExt cx="2943951" cy="3340609"/>
          </a:xfrm>
        </p:grpSpPr>
        <p:cxnSp>
          <p:nvCxnSpPr>
            <p:cNvPr id="59" name="Arrow: 3-JSCB to 3-3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518910" cy="77356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Arrow: 3-JSCB to 3-2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103630" cy="6716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rrow: 3-JSCB to 3-1-offscreen"/>
            <p:cNvCxnSpPr>
              <a:stCxn id="26" idx="2"/>
            </p:cNvCxnSpPr>
            <p:nvPr/>
          </p:nvCxnSpPr>
          <p:spPr bwMode="auto">
            <a:xfrm flipH="1">
              <a:off x="2295487" y="5167952"/>
              <a:ext cx="201170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Arrow: 3-STCB to 3-LSED"/>
            <p:cNvCxnSpPr>
              <a:stCxn id="23" idx="2"/>
              <a:endCxn id="28" idx="0"/>
            </p:cNvCxnSpPr>
            <p:nvPr/>
          </p:nvCxnSpPr>
          <p:spPr bwMode="auto">
            <a:xfrm>
              <a:off x="1092165" y="5167952"/>
              <a:ext cx="358974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Arrow: 3-STCB to 3-DUCT"/>
            <p:cNvCxnSpPr>
              <a:stCxn id="23" idx="2"/>
              <a:endCxn id="27" idx="0"/>
            </p:cNvCxnSpPr>
            <p:nvPr/>
          </p:nvCxnSpPr>
          <p:spPr bwMode="auto">
            <a:xfrm flipH="1">
              <a:off x="720697" y="5167952"/>
              <a:ext cx="371468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Arrow: TCB#3 to 3-JSCB"/>
            <p:cNvCxnSpPr>
              <a:stCxn id="18" idx="2"/>
              <a:endCxn id="26" idx="0"/>
            </p:cNvCxnSpPr>
            <p:nvPr/>
          </p:nvCxnSpPr>
          <p:spPr bwMode="auto">
            <a:xfrm>
              <a:off x="1473376" y="4479838"/>
              <a:ext cx="102328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rrow: TCB#3 to 3-TIOT"/>
            <p:cNvCxnSpPr>
              <a:stCxn id="18" idx="2"/>
              <a:endCxn id="24" idx="0"/>
            </p:cNvCxnSpPr>
            <p:nvPr/>
          </p:nvCxnSpPr>
          <p:spPr bwMode="auto">
            <a:xfrm>
              <a:off x="1473376" y="4479838"/>
              <a:ext cx="341050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Arrow: TCB#3 to 3-STCB"/>
            <p:cNvCxnSpPr>
              <a:stCxn id="18" idx="2"/>
              <a:endCxn id="23" idx="0"/>
            </p:cNvCxnSpPr>
            <p:nvPr/>
          </p:nvCxnSpPr>
          <p:spPr bwMode="auto">
            <a:xfrm flipH="1">
              <a:off x="1092165" y="4479838"/>
              <a:ext cx="38121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Arrow: TCB#3 to 3-RB#n"/>
            <p:cNvCxnSpPr>
              <a:stCxn id="18" idx="2"/>
              <a:endCxn id="25" idx="0"/>
            </p:cNvCxnSpPr>
            <p:nvPr/>
          </p:nvCxnSpPr>
          <p:spPr bwMode="auto">
            <a:xfrm flipH="1">
              <a:off x="373943" y="4479838"/>
              <a:ext cx="1099433" cy="37980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PSATOLD: Empty box"/>
            <p:cNvSpPr/>
            <p:nvPr/>
          </p:nvSpPr>
          <p:spPr bwMode="auto">
            <a:xfrm>
              <a:off x="573432" y="2600908"/>
              <a:ext cx="1193660" cy="369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1" name="3-LSED: Empty box"/>
            <p:cNvSpPr/>
            <p:nvPr/>
          </p:nvSpPr>
          <p:spPr bwMode="auto">
            <a:xfrm>
              <a:off x="1135188" y="5534754"/>
              <a:ext cx="631904" cy="3077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2" name="3-DUCT: Empty box"/>
            <p:cNvSpPr/>
            <p:nvPr/>
          </p:nvSpPr>
          <p:spPr bwMode="auto">
            <a:xfrm>
              <a:off x="383906" y="5534754"/>
              <a:ext cx="673582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3" name="3-JSCB: Empty box"/>
            <p:cNvSpPr/>
            <p:nvPr/>
          </p:nvSpPr>
          <p:spPr bwMode="auto">
            <a:xfrm>
              <a:off x="2199140" y="4859644"/>
              <a:ext cx="595034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4" name="3-TIOT: Empty box"/>
            <p:cNvSpPr/>
            <p:nvPr/>
          </p:nvSpPr>
          <p:spPr bwMode="auto">
            <a:xfrm>
              <a:off x="1518511" y="4860175"/>
              <a:ext cx="591829" cy="3072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5" name="3-STCB1: Empty box"/>
            <p:cNvSpPr/>
            <p:nvPr/>
          </p:nvSpPr>
          <p:spPr bwMode="auto">
            <a:xfrm>
              <a:off x="775411" y="4859644"/>
              <a:ext cx="633507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6" name="3-RB#n: Empty box"/>
            <p:cNvSpPr/>
            <p:nvPr/>
          </p:nvSpPr>
          <p:spPr bwMode="auto">
            <a:xfrm>
              <a:off x="71616" y="4859644"/>
              <a:ext cx="604653" cy="3083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7" name="TCB#3: Empty box"/>
            <p:cNvSpPr/>
            <p:nvPr/>
          </p:nvSpPr>
          <p:spPr bwMode="auto">
            <a:xfrm>
              <a:off x="1041328" y="4110506"/>
              <a:ext cx="864096" cy="3643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3-LSED"/>
            <p:cNvSpPr txBox="1"/>
            <p:nvPr/>
          </p:nvSpPr>
          <p:spPr>
            <a:xfrm>
              <a:off x="1135187" y="5534754"/>
              <a:ext cx="63190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LSED</a:t>
              </a:r>
            </a:p>
          </p:txBody>
        </p:sp>
        <p:sp>
          <p:nvSpPr>
            <p:cNvPr id="27" name="3-DUCT"/>
            <p:cNvSpPr txBox="1"/>
            <p:nvPr/>
          </p:nvSpPr>
          <p:spPr>
            <a:xfrm>
              <a:off x="383906" y="5534754"/>
              <a:ext cx="67358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DUCT</a:t>
              </a:r>
            </a:p>
          </p:txBody>
        </p:sp>
        <p:sp>
          <p:nvSpPr>
            <p:cNvPr id="26" name="3-JSCB"/>
            <p:cNvSpPr txBox="1"/>
            <p:nvPr/>
          </p:nvSpPr>
          <p:spPr>
            <a:xfrm>
              <a:off x="2199139" y="4860175"/>
              <a:ext cx="59503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JSCB</a:t>
              </a:r>
            </a:p>
          </p:txBody>
        </p:sp>
        <p:sp>
          <p:nvSpPr>
            <p:cNvPr id="24" name="3-TIOT"/>
            <p:cNvSpPr txBox="1"/>
            <p:nvPr/>
          </p:nvSpPr>
          <p:spPr>
            <a:xfrm>
              <a:off x="1518511" y="4860175"/>
              <a:ext cx="591829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TIOT</a:t>
              </a:r>
              <a:endParaRPr lang="en-US" sz="1400" dirty="0"/>
            </a:p>
          </p:txBody>
        </p:sp>
        <p:sp>
          <p:nvSpPr>
            <p:cNvPr id="23" name="3-STCB"/>
            <p:cNvSpPr txBox="1"/>
            <p:nvPr/>
          </p:nvSpPr>
          <p:spPr>
            <a:xfrm>
              <a:off x="775411" y="4860175"/>
              <a:ext cx="633507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STCB</a:t>
              </a:r>
              <a:endParaRPr lang="en-US" sz="1400" dirty="0"/>
            </a:p>
          </p:txBody>
        </p:sp>
        <p:sp>
          <p:nvSpPr>
            <p:cNvPr id="25" name="3-RB#n"/>
            <p:cNvSpPr txBox="1"/>
            <p:nvPr/>
          </p:nvSpPr>
          <p:spPr>
            <a:xfrm>
              <a:off x="71616" y="4859645"/>
              <a:ext cx="604653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RB#n</a:t>
              </a:r>
              <a:endParaRPr lang="en-US" sz="1400" dirty="0"/>
            </a:p>
          </p:txBody>
        </p:sp>
        <p:sp>
          <p:nvSpPr>
            <p:cNvPr id="18" name="TCB#3"/>
            <p:cNvSpPr txBox="1"/>
            <p:nvPr/>
          </p:nvSpPr>
          <p:spPr>
            <a:xfrm>
              <a:off x="1041328" y="4110506"/>
              <a:ext cx="86409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TCB#5</a:t>
              </a:r>
              <a:endParaRPr lang="en-US" dirty="0"/>
            </a:p>
          </p:txBody>
        </p:sp>
        <p:cxnSp>
          <p:nvCxnSpPr>
            <p:cNvPr id="165" name="Arrow: Offscreen to TCB#3"/>
            <p:cNvCxnSpPr>
              <a:endCxn id="18" idx="1"/>
            </p:cNvCxnSpPr>
            <p:nvPr/>
          </p:nvCxnSpPr>
          <p:spPr bwMode="auto">
            <a:xfrm>
              <a:off x="71616" y="4295172"/>
              <a:ext cx="96971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Arrow: 3-JSCB to 3-3-offscreen"/>
            <p:cNvCxnSpPr>
              <a:stCxn id="12" idx="2"/>
              <a:endCxn id="187" idx="0"/>
            </p:cNvCxnSpPr>
            <p:nvPr/>
          </p:nvCxnSpPr>
          <p:spPr bwMode="auto">
            <a:xfrm>
              <a:off x="1170261" y="2970239"/>
              <a:ext cx="303115" cy="114026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PSATOLD"/>
            <p:cNvSpPr txBox="1"/>
            <p:nvPr/>
          </p:nvSpPr>
          <p:spPr>
            <a:xfrm>
              <a:off x="573431" y="2600907"/>
              <a:ext cx="119366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PSATOLD</a:t>
              </a:r>
              <a:endParaRPr lang="en-US" dirty="0"/>
            </a:p>
          </p:txBody>
        </p:sp>
      </p:grpSp>
      <p:grpSp>
        <p:nvGrpSpPr>
          <p:cNvPr id="11" name="First reveal"/>
          <p:cNvGrpSpPr/>
          <p:nvPr/>
        </p:nvGrpSpPr>
        <p:grpSpPr>
          <a:xfrm>
            <a:off x="2159732" y="1734404"/>
            <a:ext cx="6444715" cy="2492990"/>
            <a:chOff x="2159732" y="1734404"/>
            <a:chExt cx="6444715" cy="2492990"/>
          </a:xfrm>
        </p:grpSpPr>
        <p:sp>
          <p:nvSpPr>
            <p:cNvPr id="10" name="Group maker"/>
            <p:cNvSpPr/>
            <p:nvPr/>
          </p:nvSpPr>
          <p:spPr bwMode="auto">
            <a:xfrm>
              <a:off x="7380312" y="2708920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" name="LIST MAPS display"/>
            <p:cNvSpPr txBox="1"/>
            <p:nvPr/>
          </p:nvSpPr>
          <p:spPr>
            <a:xfrm>
              <a:off x="2159732" y="1734404"/>
              <a:ext cx="6444715" cy="249299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</a:t>
              </a:r>
              <a:r>
                <a:rPr lang="en-US" sz="1200" b="1" dirty="0" smtClean="0">
                  <a:solidFill>
                    <a:schemeClr val="bg1"/>
                  </a:solidFill>
                  <a:latin typeface="Courier" pitchFamily="49" charset="0"/>
                </a:rPr>
                <a:t>XDC-CDF</a:t>
              </a:r>
            </a:p>
            <a:p>
              <a:r>
                <a:rPr lang="en-US" sz="1200" b="1" dirty="0" smtClean="0">
                  <a:solidFill>
                    <a:schemeClr val="bg1"/>
                  </a:solidFill>
                  <a:latin typeface="Courier" pitchFamily="49" charset="0"/>
                </a:rPr>
                <a:t>XDC ===&gt;</a:t>
              </a:r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 </a:t>
              </a:r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LIST MAPS</a:t>
              </a:r>
              <a:endParaRPr lang="en-US" sz="12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NO LOAD MODULES OR CSECTS ARE MAPPED</a:t>
              </a:r>
            </a:p>
            <a:p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THE FOLLOWING DSECTS ARE MAPPED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LSED ----------------- 7F524138 (00000008)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STCB.STCBLSDP?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DUCT ----------------- 7FFF8740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STCB.STCBDUCV?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JSCB ----------------- 007D7E84 (0000017C)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TCB.TCBJSCB%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TIOT ----------------- 007CCFD0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TCB.TCBTIO?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STCB ----------------- 7F520818 (00000468)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TCB.TCBSTCB?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RBNEWEST ------------- 007D8278 (00000110)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TCB.TCBRBP?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TCB ------------------ 007D8728 (00000178)</a:t>
              </a: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RB ------------------- INACTIVE (00000110</a:t>
              </a:r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</p:grpSp>
      <p:grpSp>
        <p:nvGrpSpPr>
          <p:cNvPr id="30" name="Second reveal"/>
          <p:cNvGrpSpPr/>
          <p:nvPr/>
        </p:nvGrpSpPr>
        <p:grpSpPr>
          <a:xfrm>
            <a:off x="5364132" y="3751385"/>
            <a:ext cx="2951585" cy="1355905"/>
            <a:chOff x="5364132" y="3751385"/>
            <a:chExt cx="2951585" cy="1355905"/>
          </a:xfrm>
        </p:grpSpPr>
        <p:sp>
          <p:nvSpPr>
            <p:cNvPr id="48" name="text: USING TCB"/>
            <p:cNvSpPr txBox="1"/>
            <p:nvPr/>
          </p:nvSpPr>
          <p:spPr>
            <a:xfrm>
              <a:off x="6635107" y="4830291"/>
              <a:ext cx="1680610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63500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USING </a:t>
              </a:r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TCB </a:t>
              </a:r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TCB#5</a:t>
              </a:r>
            </a:p>
          </p:txBody>
        </p:sp>
        <p:sp>
          <p:nvSpPr>
            <p:cNvPr id="15" name="nofloat oval"/>
            <p:cNvSpPr/>
            <p:nvPr/>
          </p:nvSpPr>
          <p:spPr bwMode="auto">
            <a:xfrm>
              <a:off x="5364132" y="3751385"/>
              <a:ext cx="1270975" cy="253679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19" name="USING TCB to nofloat arrow"/>
            <p:cNvCxnSpPr>
              <a:stCxn id="48" idx="0"/>
              <a:endCxn id="15" idx="4"/>
            </p:cNvCxnSpPr>
            <p:nvPr/>
          </p:nvCxnSpPr>
          <p:spPr bwMode="auto">
            <a:xfrm flipH="1" flipV="1">
              <a:off x="5999620" y="4005064"/>
              <a:ext cx="1475792" cy="825227"/>
            </a:xfrm>
            <a:prstGeom prst="straightConnector1">
              <a:avLst/>
            </a:prstGeom>
            <a:noFill/>
            <a:ln w="635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2" name="Third reveal"/>
          <p:cNvGrpSpPr/>
          <p:nvPr/>
        </p:nvGrpSpPr>
        <p:grpSpPr>
          <a:xfrm>
            <a:off x="2159732" y="1728098"/>
            <a:ext cx="6444715" cy="3623255"/>
            <a:chOff x="2159732" y="1728098"/>
            <a:chExt cx="6444715" cy="3623255"/>
          </a:xfrm>
        </p:grpSpPr>
        <p:sp>
          <p:nvSpPr>
            <p:cNvPr id="58" name="LIST MAPS display"/>
            <p:cNvSpPr txBox="1"/>
            <p:nvPr/>
          </p:nvSpPr>
          <p:spPr>
            <a:xfrm>
              <a:off x="2159732" y="1728098"/>
              <a:ext cx="6444715" cy="249299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</a:t>
              </a:r>
              <a:r>
                <a:rPr lang="en-US" sz="1200" b="1" dirty="0" smtClean="0">
                  <a:solidFill>
                    <a:schemeClr val="bg1"/>
                  </a:solidFill>
                  <a:latin typeface="Courier" pitchFamily="49" charset="0"/>
                </a:rPr>
                <a:t>XDC-CDF</a:t>
              </a:r>
            </a:p>
            <a:p>
              <a:r>
                <a:rPr lang="en-US" sz="1200" b="1" dirty="0" smtClean="0">
                  <a:solidFill>
                    <a:schemeClr val="bg1"/>
                  </a:solidFill>
                  <a:latin typeface="Courier" pitchFamily="49" charset="0"/>
                </a:rPr>
                <a:t>XDC ===&gt;</a:t>
              </a:r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 </a:t>
              </a:r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LIST MAPS</a:t>
              </a:r>
              <a:endParaRPr lang="en-US" sz="12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NO LOAD MODULES OR CSECTS ARE MAPPED</a:t>
              </a:r>
            </a:p>
            <a:p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THE FOLLOWING DSECTS ARE MAPPED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LSED ----------------- 7F524138 (00000008)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STCB.STCBLSDP?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DUCT ----------------- 7FFF8740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STCB.STCBDUCV?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JSCB ----------------- 007D7E84 (0000017C)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TCB.TCBJSCB%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TIOT ----------------- 007CCFD0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TCB.TCBTIO?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STCB ----------------- 7F520818 (00000468)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TCB.TCBSTCB?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RBNEWEST ------------- 007D8278 (00000110)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TCB.TCBRBP?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TCB ------------------ 007D8728 (00000178)</a:t>
              </a: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RB ------------------- INACTIVE (00000110</a:t>
              </a:r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  <p:sp>
          <p:nvSpPr>
            <p:cNvPr id="31" name="White mask ovver USING TCB"/>
            <p:cNvSpPr/>
            <p:nvPr/>
          </p:nvSpPr>
          <p:spPr bwMode="auto">
            <a:xfrm>
              <a:off x="6516216" y="4227394"/>
              <a:ext cx="1980220" cy="11239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46" name="Fourth reveal"/>
          <p:cNvGrpSpPr/>
          <p:nvPr/>
        </p:nvGrpSpPr>
        <p:grpSpPr>
          <a:xfrm>
            <a:off x="3561873" y="2614246"/>
            <a:ext cx="4538772" cy="3093208"/>
            <a:chOff x="3561873" y="2614246"/>
            <a:chExt cx="4538772" cy="3093208"/>
          </a:xfrm>
        </p:grpSpPr>
        <p:sp>
          <p:nvSpPr>
            <p:cNvPr id="40" name="Rounded box around floating strings"/>
            <p:cNvSpPr/>
            <p:nvPr/>
          </p:nvSpPr>
          <p:spPr bwMode="auto">
            <a:xfrm>
              <a:off x="6595046" y="2614246"/>
              <a:ext cx="1505599" cy="1195754"/>
            </a:xfrm>
            <a:prstGeom prst="roundRect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4" name="text: Floating USINGs"/>
            <p:cNvSpPr txBox="1"/>
            <p:nvPr/>
          </p:nvSpPr>
          <p:spPr>
            <a:xfrm>
              <a:off x="3561873" y="4507125"/>
              <a:ext cx="3108558" cy="120032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63500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USING RBNEWEST .TCBRBP?   FLOAT</a:t>
              </a:r>
            </a:p>
            <a:p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U     </a:t>
              </a:r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STCB     .TCBSTCB?  F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TIOT     .TCBTIO?   F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JSCB     .TCBJSCB%  F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DUCT     .STCBDUCV? F    </a:t>
              </a:r>
            </a:p>
            <a:p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     LSED     .STCBLSDP? F </a:t>
              </a:r>
              <a:endParaRPr lang="en-US" sz="1200" dirty="0" smtClean="0">
                <a:solidFill>
                  <a:srgbClr val="FFFF00"/>
                </a:solidFill>
                <a:latin typeface="Courier" pitchFamily="49" charset="0"/>
              </a:endParaRPr>
            </a:p>
          </p:txBody>
        </p:sp>
        <p:cxnSp>
          <p:nvCxnSpPr>
            <p:cNvPr id="42" name="script to results arrow"/>
            <p:cNvCxnSpPr>
              <a:stCxn id="64" idx="0"/>
            </p:cNvCxnSpPr>
            <p:nvPr/>
          </p:nvCxnSpPr>
          <p:spPr bwMode="auto">
            <a:xfrm flipV="1">
              <a:off x="5116152" y="3751385"/>
              <a:ext cx="1589448" cy="755740"/>
            </a:xfrm>
            <a:prstGeom prst="straightConnector1">
              <a:avLst/>
            </a:prstGeom>
            <a:noFill/>
            <a:ln w="63500" cap="flat" cmpd="sng" algn="ctr">
              <a:solidFill>
                <a:srgbClr val="00B0F0">
                  <a:alpha val="70000"/>
                </a:srgb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: Floating Maps"/>
          <p:cNvSpPr>
            <a:spLocks noGrp="1"/>
          </p:cNvSpPr>
          <p:nvPr>
            <p:ph type="ctrTitle"/>
          </p:nvPr>
        </p:nvSpPr>
        <p:spPr>
          <a:xfrm>
            <a:off x="596754" y="1160748"/>
            <a:ext cx="7772400" cy="468052"/>
          </a:xfrm>
        </p:spPr>
        <p:txBody>
          <a:bodyPr/>
          <a:lstStyle/>
          <a:p>
            <a:r>
              <a:rPr lang="en-US" dirty="0"/>
              <a:t>Floating Maps</a:t>
            </a:r>
          </a:p>
        </p:txBody>
      </p:sp>
    </p:spTree>
    <p:extLst>
      <p:ext uri="{BB962C8B-B14F-4D97-AF65-F5344CB8AC3E}">
        <p14:creationId xmlns:p14="http://schemas.microsoft.com/office/powerpoint/2010/main" val="394669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First reveal"/>
          <p:cNvGrpSpPr/>
          <p:nvPr/>
        </p:nvGrpSpPr>
        <p:grpSpPr>
          <a:xfrm>
            <a:off x="467544" y="1412776"/>
            <a:ext cx="1642796" cy="3257230"/>
            <a:chOff x="467544" y="1412776"/>
            <a:chExt cx="1642796" cy="3257230"/>
          </a:xfrm>
        </p:grpSpPr>
        <p:sp>
          <p:nvSpPr>
            <p:cNvPr id="20" name="Group maker artifact"/>
            <p:cNvSpPr/>
            <p:nvPr/>
          </p:nvSpPr>
          <p:spPr bwMode="auto">
            <a:xfrm>
              <a:off x="467544" y="1412776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TCB#5 oval"/>
            <p:cNvSpPr/>
            <p:nvPr/>
          </p:nvSpPr>
          <p:spPr bwMode="auto">
            <a:xfrm>
              <a:off x="841106" y="3916028"/>
              <a:ext cx="1269234" cy="753978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9" name="Third reveal part 1"/>
          <p:cNvGrpSpPr/>
          <p:nvPr/>
        </p:nvGrpSpPr>
        <p:grpSpPr>
          <a:xfrm>
            <a:off x="854494" y="1869976"/>
            <a:ext cx="1269234" cy="2781054"/>
            <a:chOff x="854494" y="1869976"/>
            <a:chExt cx="1269234" cy="2781054"/>
          </a:xfrm>
        </p:grpSpPr>
        <p:sp>
          <p:nvSpPr>
            <p:cNvPr id="22" name="Group maker artifact"/>
            <p:cNvSpPr/>
            <p:nvPr/>
          </p:nvSpPr>
          <p:spPr bwMode="auto">
            <a:xfrm>
              <a:off x="924744" y="1869976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4" name="White oval mask"/>
            <p:cNvSpPr/>
            <p:nvPr/>
          </p:nvSpPr>
          <p:spPr bwMode="auto">
            <a:xfrm>
              <a:off x="854494" y="3897052"/>
              <a:ext cx="1269234" cy="753978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3" name="Initial Display"/>
          <p:cNvGrpSpPr/>
          <p:nvPr/>
        </p:nvGrpSpPr>
        <p:grpSpPr>
          <a:xfrm>
            <a:off x="71616" y="2600907"/>
            <a:ext cx="2943951" cy="3340609"/>
            <a:chOff x="71616" y="2600907"/>
            <a:chExt cx="2943951" cy="3340609"/>
          </a:xfrm>
        </p:grpSpPr>
        <p:cxnSp>
          <p:nvCxnSpPr>
            <p:cNvPr id="59" name="Arrow: 3-JSCB to 3-3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518910" cy="77356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Arrow: 3-JSCB to 3-2-offscreen"/>
            <p:cNvCxnSpPr>
              <a:stCxn id="26" idx="2"/>
            </p:cNvCxnSpPr>
            <p:nvPr/>
          </p:nvCxnSpPr>
          <p:spPr bwMode="auto">
            <a:xfrm>
              <a:off x="2496657" y="5167952"/>
              <a:ext cx="103630" cy="6716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Arrow: 3-JSCB to 3-1-offscreen"/>
            <p:cNvCxnSpPr>
              <a:stCxn id="26" idx="2"/>
            </p:cNvCxnSpPr>
            <p:nvPr/>
          </p:nvCxnSpPr>
          <p:spPr bwMode="auto">
            <a:xfrm flipH="1">
              <a:off x="2295487" y="5167952"/>
              <a:ext cx="201170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Arrow: 3-STCB to 3-LSED"/>
            <p:cNvCxnSpPr>
              <a:stCxn id="23" idx="2"/>
              <a:endCxn id="28" idx="0"/>
            </p:cNvCxnSpPr>
            <p:nvPr/>
          </p:nvCxnSpPr>
          <p:spPr bwMode="auto">
            <a:xfrm>
              <a:off x="1092165" y="5167952"/>
              <a:ext cx="358974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Arrow: 3-STCB to 3-DUCT"/>
            <p:cNvCxnSpPr>
              <a:stCxn id="23" idx="2"/>
              <a:endCxn id="27" idx="0"/>
            </p:cNvCxnSpPr>
            <p:nvPr/>
          </p:nvCxnSpPr>
          <p:spPr bwMode="auto">
            <a:xfrm flipH="1">
              <a:off x="720697" y="5167952"/>
              <a:ext cx="371468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Arrow: TCB#3 to 3-JSCB"/>
            <p:cNvCxnSpPr>
              <a:stCxn id="18" idx="2"/>
              <a:endCxn id="26" idx="0"/>
            </p:cNvCxnSpPr>
            <p:nvPr/>
          </p:nvCxnSpPr>
          <p:spPr bwMode="auto">
            <a:xfrm>
              <a:off x="1473376" y="4479838"/>
              <a:ext cx="102328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rrow: TCB#3 to 3-TIOT"/>
            <p:cNvCxnSpPr>
              <a:stCxn id="18" idx="2"/>
              <a:endCxn id="24" idx="0"/>
            </p:cNvCxnSpPr>
            <p:nvPr/>
          </p:nvCxnSpPr>
          <p:spPr bwMode="auto">
            <a:xfrm>
              <a:off x="1473376" y="4479838"/>
              <a:ext cx="341050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Arrow: TCB#3 to 3-STCB"/>
            <p:cNvCxnSpPr>
              <a:stCxn id="18" idx="2"/>
              <a:endCxn id="23" idx="0"/>
            </p:cNvCxnSpPr>
            <p:nvPr/>
          </p:nvCxnSpPr>
          <p:spPr bwMode="auto">
            <a:xfrm flipH="1">
              <a:off x="1092165" y="4479838"/>
              <a:ext cx="38121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Arrow: TCB#3 to 3-RB#n"/>
            <p:cNvCxnSpPr>
              <a:stCxn id="18" idx="2"/>
              <a:endCxn id="25" idx="0"/>
            </p:cNvCxnSpPr>
            <p:nvPr/>
          </p:nvCxnSpPr>
          <p:spPr bwMode="auto">
            <a:xfrm flipH="1">
              <a:off x="373943" y="4479838"/>
              <a:ext cx="1099433" cy="37980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PSATOLD: Empty box"/>
            <p:cNvSpPr/>
            <p:nvPr/>
          </p:nvSpPr>
          <p:spPr bwMode="auto">
            <a:xfrm>
              <a:off x="573432" y="2600908"/>
              <a:ext cx="1193660" cy="369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1" name="3-LSED: Empty box"/>
            <p:cNvSpPr/>
            <p:nvPr/>
          </p:nvSpPr>
          <p:spPr bwMode="auto">
            <a:xfrm>
              <a:off x="1135188" y="5534754"/>
              <a:ext cx="631904" cy="3077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2" name="3-DUCT: Empty box"/>
            <p:cNvSpPr/>
            <p:nvPr/>
          </p:nvSpPr>
          <p:spPr bwMode="auto">
            <a:xfrm>
              <a:off x="383906" y="5534754"/>
              <a:ext cx="673582" cy="304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3" name="3-JSCB: Empty box"/>
            <p:cNvSpPr/>
            <p:nvPr/>
          </p:nvSpPr>
          <p:spPr bwMode="auto">
            <a:xfrm>
              <a:off x="2199140" y="4859644"/>
              <a:ext cx="595034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4" name="3-TIOT: Empty box"/>
            <p:cNvSpPr/>
            <p:nvPr/>
          </p:nvSpPr>
          <p:spPr bwMode="auto">
            <a:xfrm>
              <a:off x="1518511" y="4860175"/>
              <a:ext cx="591829" cy="3072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5" name="3-STCB1: Empty box"/>
            <p:cNvSpPr/>
            <p:nvPr/>
          </p:nvSpPr>
          <p:spPr bwMode="auto">
            <a:xfrm>
              <a:off x="775411" y="4859644"/>
              <a:ext cx="633507" cy="307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6" name="3-RB#n: Empty box"/>
            <p:cNvSpPr/>
            <p:nvPr/>
          </p:nvSpPr>
          <p:spPr bwMode="auto">
            <a:xfrm>
              <a:off x="71616" y="4859644"/>
              <a:ext cx="604653" cy="3083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87" name="TCB#3: Empty box"/>
            <p:cNvSpPr/>
            <p:nvPr/>
          </p:nvSpPr>
          <p:spPr bwMode="auto">
            <a:xfrm>
              <a:off x="1041328" y="4110506"/>
              <a:ext cx="864096" cy="3643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3-LSED"/>
            <p:cNvSpPr txBox="1"/>
            <p:nvPr/>
          </p:nvSpPr>
          <p:spPr>
            <a:xfrm>
              <a:off x="1135187" y="5534754"/>
              <a:ext cx="63190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LSED</a:t>
              </a:r>
            </a:p>
          </p:txBody>
        </p:sp>
        <p:sp>
          <p:nvSpPr>
            <p:cNvPr id="27" name="3-DUCT"/>
            <p:cNvSpPr txBox="1"/>
            <p:nvPr/>
          </p:nvSpPr>
          <p:spPr>
            <a:xfrm>
              <a:off x="383906" y="5534754"/>
              <a:ext cx="67358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DUCT</a:t>
              </a:r>
            </a:p>
          </p:txBody>
        </p:sp>
        <p:sp>
          <p:nvSpPr>
            <p:cNvPr id="26" name="3-JSCB"/>
            <p:cNvSpPr txBox="1"/>
            <p:nvPr/>
          </p:nvSpPr>
          <p:spPr>
            <a:xfrm>
              <a:off x="2199139" y="4860175"/>
              <a:ext cx="59503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JSCB</a:t>
              </a:r>
            </a:p>
          </p:txBody>
        </p:sp>
        <p:sp>
          <p:nvSpPr>
            <p:cNvPr id="24" name="3-TIOT"/>
            <p:cNvSpPr txBox="1"/>
            <p:nvPr/>
          </p:nvSpPr>
          <p:spPr>
            <a:xfrm>
              <a:off x="1518511" y="4860175"/>
              <a:ext cx="591829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TIOT</a:t>
              </a:r>
              <a:endParaRPr lang="en-US" sz="1400" dirty="0"/>
            </a:p>
          </p:txBody>
        </p:sp>
        <p:sp>
          <p:nvSpPr>
            <p:cNvPr id="23" name="3-STCB"/>
            <p:cNvSpPr txBox="1"/>
            <p:nvPr/>
          </p:nvSpPr>
          <p:spPr>
            <a:xfrm>
              <a:off x="775411" y="4860175"/>
              <a:ext cx="633507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STCB</a:t>
              </a:r>
              <a:endParaRPr lang="en-US" sz="1400" dirty="0"/>
            </a:p>
          </p:txBody>
        </p:sp>
        <p:sp>
          <p:nvSpPr>
            <p:cNvPr id="25" name="3-RB#n"/>
            <p:cNvSpPr txBox="1"/>
            <p:nvPr/>
          </p:nvSpPr>
          <p:spPr>
            <a:xfrm>
              <a:off x="71616" y="4859645"/>
              <a:ext cx="604653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RB#n</a:t>
              </a:r>
              <a:endParaRPr lang="en-US" sz="1400" dirty="0"/>
            </a:p>
          </p:txBody>
        </p:sp>
        <p:sp>
          <p:nvSpPr>
            <p:cNvPr id="18" name="TCB#3"/>
            <p:cNvSpPr txBox="1"/>
            <p:nvPr/>
          </p:nvSpPr>
          <p:spPr>
            <a:xfrm>
              <a:off x="1041328" y="4110506"/>
              <a:ext cx="86409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TCB#5</a:t>
              </a:r>
              <a:endParaRPr lang="en-US" dirty="0"/>
            </a:p>
          </p:txBody>
        </p:sp>
        <p:cxnSp>
          <p:nvCxnSpPr>
            <p:cNvPr id="165" name="Arrow: Offscreen to TCB#3"/>
            <p:cNvCxnSpPr>
              <a:endCxn id="18" idx="1"/>
            </p:cNvCxnSpPr>
            <p:nvPr/>
          </p:nvCxnSpPr>
          <p:spPr bwMode="auto">
            <a:xfrm>
              <a:off x="71616" y="4295172"/>
              <a:ext cx="96971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Arrow: 3-JSCB to 3-3-offscreen"/>
            <p:cNvCxnSpPr>
              <a:stCxn id="12" idx="2"/>
              <a:endCxn id="187" idx="0"/>
            </p:cNvCxnSpPr>
            <p:nvPr/>
          </p:nvCxnSpPr>
          <p:spPr bwMode="auto">
            <a:xfrm>
              <a:off x="1170261" y="2970239"/>
              <a:ext cx="303115" cy="114026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PSATOLD"/>
            <p:cNvSpPr txBox="1"/>
            <p:nvPr/>
          </p:nvSpPr>
          <p:spPr>
            <a:xfrm>
              <a:off x="573431" y="2600907"/>
              <a:ext cx="119366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PSATOLD</a:t>
              </a:r>
              <a:endParaRPr lang="en-US" dirty="0"/>
            </a:p>
          </p:txBody>
        </p:sp>
      </p:grpSp>
      <p:grpSp>
        <p:nvGrpSpPr>
          <p:cNvPr id="6" name="Second reveal"/>
          <p:cNvGrpSpPr/>
          <p:nvPr/>
        </p:nvGrpSpPr>
        <p:grpSpPr>
          <a:xfrm>
            <a:off x="1982950" y="1423038"/>
            <a:ext cx="6413935" cy="2492990"/>
            <a:chOff x="1982950" y="1423038"/>
            <a:chExt cx="6413935" cy="2492990"/>
          </a:xfrm>
        </p:grpSpPr>
        <p:sp>
          <p:nvSpPr>
            <p:cNvPr id="5" name="Group maker"/>
            <p:cNvSpPr/>
            <p:nvPr/>
          </p:nvSpPr>
          <p:spPr bwMode="auto">
            <a:xfrm>
              <a:off x="6571597" y="2132856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" name="USING TCB TCB#6 display"/>
            <p:cNvSpPr txBox="1"/>
            <p:nvPr/>
          </p:nvSpPr>
          <p:spPr>
            <a:xfrm>
              <a:off x="1982950" y="1423038"/>
              <a:ext cx="6413935" cy="249299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RB#1 -------------------------------------------------XDC-CDF</a:t>
              </a:r>
            </a:p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XDC ===&gt;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</a:t>
              </a:r>
              <a:r>
                <a:rPr lang="en-US" sz="1200" b="1" dirty="0">
                  <a:solidFill>
                    <a:srgbClr val="FFFF00"/>
                  </a:solidFill>
                  <a:latin typeface="Courier" pitchFamily="49" charset="0"/>
                </a:rPr>
                <a:t>USING TCB TCB#6;L MAPS</a:t>
              </a: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NO LOAD MODULES OR CSECTS ARE MAPPED</a:t>
              </a:r>
            </a:p>
            <a:p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THE FOLLOWING DSECTS ARE MAPPED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TCB ------------------ 007D8070 (00000178)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LSED ----------------- 014F3788 (00000008)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STCB.STCBLSDP?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DUCT ----------------- 7FFF8680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STCB.STCBDUCV?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JSCB ----------------- 007D7E84 (0000017C)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TCB.TCBJSCB%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TIOT ----------------- 007CCFD0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TCB.TCBTIO?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STCB ----------------- 7F5A3430 (00000468)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TCB.TCBSTCB?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RBNEWEST ------------- 007D8508 (00000110)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TCB.TCBRBP?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RB ------------------- INACTIVE (00000110</a:t>
              </a:r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</p:grpSp>
      <p:grpSp>
        <p:nvGrpSpPr>
          <p:cNvPr id="47" name="Third Reveal part 2"/>
          <p:cNvGrpSpPr/>
          <p:nvPr/>
        </p:nvGrpSpPr>
        <p:grpSpPr>
          <a:xfrm>
            <a:off x="71616" y="4110506"/>
            <a:ext cx="5908394" cy="1874714"/>
            <a:chOff x="71616" y="4110506"/>
            <a:chExt cx="5908394" cy="1874714"/>
          </a:xfrm>
        </p:grpSpPr>
        <p:cxnSp>
          <p:nvCxnSpPr>
            <p:cNvPr id="78" name="Arrow: 4-JSCB to 4-3-offscreen"/>
            <p:cNvCxnSpPr>
              <a:stCxn id="68" idx="2"/>
            </p:cNvCxnSpPr>
            <p:nvPr/>
          </p:nvCxnSpPr>
          <p:spPr bwMode="auto">
            <a:xfrm>
              <a:off x="5461100" y="5211656"/>
              <a:ext cx="518910" cy="77356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Arrow: 4-JSCB to 4-2-offscreen"/>
            <p:cNvCxnSpPr>
              <a:stCxn id="68" idx="2"/>
            </p:cNvCxnSpPr>
            <p:nvPr/>
          </p:nvCxnSpPr>
          <p:spPr bwMode="auto">
            <a:xfrm>
              <a:off x="5461100" y="5211656"/>
              <a:ext cx="103630" cy="6716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Arrow: 4-JSCB to 4-1-offscreen"/>
            <p:cNvCxnSpPr>
              <a:stCxn id="68" idx="2"/>
            </p:cNvCxnSpPr>
            <p:nvPr/>
          </p:nvCxnSpPr>
          <p:spPr bwMode="auto">
            <a:xfrm flipH="1">
              <a:off x="5259930" y="5211656"/>
              <a:ext cx="201170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4-LSED"/>
            <p:cNvSpPr txBox="1"/>
            <p:nvPr/>
          </p:nvSpPr>
          <p:spPr>
            <a:xfrm>
              <a:off x="4099630" y="5578458"/>
              <a:ext cx="63190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LSED</a:t>
              </a:r>
            </a:p>
          </p:txBody>
        </p:sp>
        <p:sp>
          <p:nvSpPr>
            <p:cNvPr id="69" name="4-DUCT"/>
            <p:cNvSpPr txBox="1"/>
            <p:nvPr/>
          </p:nvSpPr>
          <p:spPr>
            <a:xfrm>
              <a:off x="3348349" y="5578458"/>
              <a:ext cx="67358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DUCT</a:t>
              </a:r>
            </a:p>
          </p:txBody>
        </p:sp>
        <p:cxnSp>
          <p:nvCxnSpPr>
            <p:cNvPr id="75" name="Arrow: 4-STCB to 4-LSED"/>
            <p:cNvCxnSpPr>
              <a:stCxn id="65" idx="2"/>
              <a:endCxn id="70" idx="0"/>
            </p:cNvCxnSpPr>
            <p:nvPr/>
          </p:nvCxnSpPr>
          <p:spPr bwMode="auto">
            <a:xfrm>
              <a:off x="4056608" y="5211656"/>
              <a:ext cx="358974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Arrow: 4-STCB to 4-DUCT"/>
            <p:cNvCxnSpPr>
              <a:stCxn id="65" idx="2"/>
              <a:endCxn id="69" idx="0"/>
            </p:cNvCxnSpPr>
            <p:nvPr/>
          </p:nvCxnSpPr>
          <p:spPr bwMode="auto">
            <a:xfrm flipH="1">
              <a:off x="3685140" y="5211656"/>
              <a:ext cx="371468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4-JSCB"/>
            <p:cNvSpPr txBox="1"/>
            <p:nvPr/>
          </p:nvSpPr>
          <p:spPr>
            <a:xfrm>
              <a:off x="5163582" y="4903879"/>
              <a:ext cx="59503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JSCB</a:t>
              </a:r>
            </a:p>
          </p:txBody>
        </p:sp>
        <p:sp>
          <p:nvSpPr>
            <p:cNvPr id="66" name="4-TIOT"/>
            <p:cNvSpPr txBox="1"/>
            <p:nvPr/>
          </p:nvSpPr>
          <p:spPr>
            <a:xfrm>
              <a:off x="4482954" y="4903879"/>
              <a:ext cx="591829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TIOT</a:t>
              </a:r>
              <a:endParaRPr lang="en-US" sz="1400" dirty="0"/>
            </a:p>
          </p:txBody>
        </p:sp>
        <p:sp>
          <p:nvSpPr>
            <p:cNvPr id="65" name="4-STCB"/>
            <p:cNvSpPr txBox="1"/>
            <p:nvPr/>
          </p:nvSpPr>
          <p:spPr>
            <a:xfrm>
              <a:off x="3739854" y="4903879"/>
              <a:ext cx="633507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STCB</a:t>
              </a:r>
              <a:endParaRPr lang="en-US" sz="1400" dirty="0"/>
            </a:p>
          </p:txBody>
        </p:sp>
        <p:sp>
          <p:nvSpPr>
            <p:cNvPr id="67" name="4-RB#n"/>
            <p:cNvSpPr txBox="1"/>
            <p:nvPr/>
          </p:nvSpPr>
          <p:spPr>
            <a:xfrm>
              <a:off x="3036059" y="4903349"/>
              <a:ext cx="604653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RB#n</a:t>
              </a:r>
              <a:endParaRPr lang="en-US" sz="1400" dirty="0"/>
            </a:p>
          </p:txBody>
        </p:sp>
        <p:cxnSp>
          <p:nvCxnSpPr>
            <p:cNvPr id="74" name="Arrow: TCB#4 TO 4-JSCB"/>
            <p:cNvCxnSpPr>
              <a:stCxn id="64" idx="2"/>
              <a:endCxn id="68" idx="0"/>
            </p:cNvCxnSpPr>
            <p:nvPr/>
          </p:nvCxnSpPr>
          <p:spPr bwMode="auto">
            <a:xfrm>
              <a:off x="4437819" y="4523542"/>
              <a:ext cx="102328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Arrow: TCB#4 TO 4-TIOT"/>
            <p:cNvCxnSpPr>
              <a:stCxn id="64" idx="2"/>
              <a:endCxn id="66" idx="0"/>
            </p:cNvCxnSpPr>
            <p:nvPr/>
          </p:nvCxnSpPr>
          <p:spPr bwMode="auto">
            <a:xfrm>
              <a:off x="4437819" y="4523542"/>
              <a:ext cx="341050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Arrow: TCB#4 TO 4-STCB"/>
            <p:cNvCxnSpPr>
              <a:stCxn id="64" idx="2"/>
              <a:endCxn id="65" idx="0"/>
            </p:cNvCxnSpPr>
            <p:nvPr/>
          </p:nvCxnSpPr>
          <p:spPr bwMode="auto">
            <a:xfrm flipH="1">
              <a:off x="4056608" y="4523542"/>
              <a:ext cx="38121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Arrow: TCB#4 TO 4-RB#n"/>
            <p:cNvCxnSpPr>
              <a:stCxn id="64" idx="2"/>
              <a:endCxn id="67" idx="0"/>
            </p:cNvCxnSpPr>
            <p:nvPr/>
          </p:nvCxnSpPr>
          <p:spPr bwMode="auto">
            <a:xfrm flipH="1">
              <a:off x="3338386" y="4523542"/>
              <a:ext cx="1099433" cy="37980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" name="TCB#4"/>
            <p:cNvSpPr txBox="1"/>
            <p:nvPr/>
          </p:nvSpPr>
          <p:spPr>
            <a:xfrm>
              <a:off x="4005771" y="4154210"/>
              <a:ext cx="86409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TCB#6</a:t>
              </a:r>
              <a:endParaRPr lang="en-US" dirty="0"/>
            </a:p>
          </p:txBody>
        </p:sp>
        <p:sp>
          <p:nvSpPr>
            <p:cNvPr id="208" name="3-LSED mask"/>
            <p:cNvSpPr/>
            <p:nvPr/>
          </p:nvSpPr>
          <p:spPr bwMode="auto">
            <a:xfrm>
              <a:off x="1135188" y="5525693"/>
              <a:ext cx="631903" cy="3168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09" name="3-DUCT mask"/>
            <p:cNvSpPr/>
            <p:nvPr/>
          </p:nvSpPr>
          <p:spPr bwMode="auto">
            <a:xfrm>
              <a:off x="383906" y="5534754"/>
              <a:ext cx="673582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0" name="3-JSCB mask"/>
            <p:cNvSpPr/>
            <p:nvPr/>
          </p:nvSpPr>
          <p:spPr bwMode="auto">
            <a:xfrm>
              <a:off x="2199138" y="4859644"/>
              <a:ext cx="595035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1" name="3-TIOT mask"/>
            <p:cNvSpPr/>
            <p:nvPr/>
          </p:nvSpPr>
          <p:spPr bwMode="auto">
            <a:xfrm>
              <a:off x="1518511" y="4859644"/>
              <a:ext cx="591829" cy="3077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2" name="3-STCB mask"/>
            <p:cNvSpPr/>
            <p:nvPr/>
          </p:nvSpPr>
          <p:spPr bwMode="auto">
            <a:xfrm>
              <a:off x="775411" y="4860175"/>
              <a:ext cx="633507" cy="3072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3" name="3-RB#n mask"/>
            <p:cNvSpPr/>
            <p:nvPr/>
          </p:nvSpPr>
          <p:spPr bwMode="auto">
            <a:xfrm>
              <a:off x="71616" y="4860175"/>
              <a:ext cx="604653" cy="3072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4" name="TCB#3 mask"/>
            <p:cNvSpPr/>
            <p:nvPr/>
          </p:nvSpPr>
          <p:spPr bwMode="auto">
            <a:xfrm>
              <a:off x="1041327" y="4110506"/>
              <a:ext cx="865577" cy="3643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97" name="Arrow: TCB#3 to TCB#4"/>
            <p:cNvCxnSpPr>
              <a:stCxn id="18" idx="3"/>
              <a:endCxn id="64" idx="1"/>
            </p:cNvCxnSpPr>
            <p:nvPr/>
          </p:nvCxnSpPr>
          <p:spPr bwMode="auto">
            <a:xfrm>
              <a:off x="1905424" y="4295172"/>
              <a:ext cx="2100347" cy="4370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" name="Fourth reveal"/>
          <p:cNvGrpSpPr/>
          <p:nvPr/>
        </p:nvGrpSpPr>
        <p:grpSpPr>
          <a:xfrm>
            <a:off x="4415582" y="2132856"/>
            <a:ext cx="3114843" cy="1753344"/>
            <a:chOff x="4415582" y="2132856"/>
            <a:chExt cx="3114843" cy="1753344"/>
          </a:xfrm>
        </p:grpSpPr>
        <p:sp>
          <p:nvSpPr>
            <p:cNvPr id="8" name="Group maker artifact"/>
            <p:cNvSpPr/>
            <p:nvPr/>
          </p:nvSpPr>
          <p:spPr bwMode="auto">
            <a:xfrm>
              <a:off x="6616025" y="2132856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" name="Addresses rectangle"/>
            <p:cNvSpPr/>
            <p:nvPr/>
          </p:nvSpPr>
          <p:spPr bwMode="auto">
            <a:xfrm>
              <a:off x="4415582" y="2348880"/>
              <a:ext cx="844348" cy="1537320"/>
            </a:xfrm>
            <a:prstGeom prst="roundRect">
              <a:avLst/>
            </a:prstGeom>
            <a:noFill/>
            <a:ln w="63500">
              <a:solidFill>
                <a:srgbClr val="FFFF0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11" name="Fifth reveal"/>
          <p:cNvGrpSpPr/>
          <p:nvPr/>
        </p:nvGrpSpPr>
        <p:grpSpPr>
          <a:xfrm>
            <a:off x="1987876" y="1416620"/>
            <a:ext cx="6412271" cy="2492990"/>
            <a:chOff x="1987876" y="1416620"/>
            <a:chExt cx="6412271" cy="2492990"/>
          </a:xfrm>
        </p:grpSpPr>
        <p:sp>
          <p:nvSpPr>
            <p:cNvPr id="102" name="LIST MAPS display"/>
            <p:cNvSpPr txBox="1"/>
            <p:nvPr/>
          </p:nvSpPr>
          <p:spPr>
            <a:xfrm>
              <a:off x="1987876" y="1416620"/>
              <a:ext cx="6412271" cy="249299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</a:t>
              </a:r>
              <a:r>
                <a:rPr lang="en-US" sz="1200" b="1" dirty="0" smtClean="0">
                  <a:solidFill>
                    <a:schemeClr val="bg1"/>
                  </a:solidFill>
                  <a:latin typeface="Courier" pitchFamily="49" charset="0"/>
                </a:rPr>
                <a:t>XDC-CDF</a:t>
              </a:r>
            </a:p>
            <a:p>
              <a:r>
                <a:rPr lang="en-US" sz="1200" b="1" dirty="0" smtClean="0">
                  <a:solidFill>
                    <a:schemeClr val="bg1"/>
                  </a:solidFill>
                  <a:latin typeface="Courier" pitchFamily="49" charset="0"/>
                </a:rPr>
                <a:t>XDC ===&gt;</a:t>
              </a:r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 </a:t>
              </a:r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LIST MAPS</a:t>
              </a:r>
              <a:endParaRPr lang="en-US" sz="12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NO LOAD MODULES OR CSECTS ARE MAPPED</a:t>
              </a:r>
            </a:p>
            <a:p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THE FOLLOWING DSECTS ARE MAPPED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TCB ------------------ 007D8728 (00000178)</a:t>
              </a:r>
            </a:p>
            <a:p>
              <a:r>
                <a:rPr lang="en-US" sz="12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 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LSED ----------------- 7F524138 (00000008)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STCB.STCBLSDP?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DUCT ----------------- 7FFF8740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STCB.STCBDUCV?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JSCB ----------------- 007D7E84 (0000017C)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TCB.TCBJSCB%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TIOT ----------------- 007CCFD0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TCB.TCBTIO?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STCB ----------------- 7F520818 (00000468)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TCB.TCBSTCB?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RBNEWEST ------------- 007D8278 (00000110)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TCB.TCBRBP?</a:t>
              </a:r>
            </a:p>
            <a:p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   RB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------------------- INACTIVE (00000110</a:t>
              </a:r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  <p:sp>
          <p:nvSpPr>
            <p:cNvPr id="103" name="Addresses rectangle"/>
            <p:cNvSpPr/>
            <p:nvPr/>
          </p:nvSpPr>
          <p:spPr bwMode="auto">
            <a:xfrm>
              <a:off x="4424247" y="2347803"/>
              <a:ext cx="844348" cy="1537320"/>
            </a:xfrm>
            <a:prstGeom prst="roundRect">
              <a:avLst/>
            </a:prstGeom>
            <a:noFill/>
            <a:ln w="63500">
              <a:solidFill>
                <a:srgbClr val="FFFF0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45" name="Sixth Reveal part 1"/>
          <p:cNvGrpSpPr/>
          <p:nvPr/>
        </p:nvGrpSpPr>
        <p:grpSpPr>
          <a:xfrm>
            <a:off x="3025331" y="4154210"/>
            <a:ext cx="6011165" cy="1831010"/>
            <a:chOff x="3025331" y="4154210"/>
            <a:chExt cx="6011165" cy="1831010"/>
          </a:xfrm>
        </p:grpSpPr>
        <p:cxnSp>
          <p:nvCxnSpPr>
            <p:cNvPr id="161" name="Arrow: TCB#5 to offscreen"/>
            <p:cNvCxnSpPr>
              <a:stCxn id="80" idx="3"/>
            </p:cNvCxnSpPr>
            <p:nvPr/>
          </p:nvCxnSpPr>
          <p:spPr bwMode="auto">
            <a:xfrm>
              <a:off x="7800752" y="4338876"/>
              <a:ext cx="123574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Arrow: 5-JSCB to 5-3-offscreen"/>
            <p:cNvCxnSpPr>
              <a:stCxn id="84" idx="2"/>
            </p:cNvCxnSpPr>
            <p:nvPr/>
          </p:nvCxnSpPr>
          <p:spPr bwMode="auto">
            <a:xfrm>
              <a:off x="8391985" y="5211656"/>
              <a:ext cx="518910" cy="77356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Arrow: 5-JSCB to 5-2-offscreen"/>
            <p:cNvCxnSpPr>
              <a:stCxn id="84" idx="2"/>
            </p:cNvCxnSpPr>
            <p:nvPr/>
          </p:nvCxnSpPr>
          <p:spPr bwMode="auto">
            <a:xfrm>
              <a:off x="8391985" y="5211656"/>
              <a:ext cx="103630" cy="6716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3" name="Arrow: 5-JSCB to 5-1-offscreen"/>
            <p:cNvCxnSpPr>
              <a:stCxn id="84" idx="2"/>
            </p:cNvCxnSpPr>
            <p:nvPr/>
          </p:nvCxnSpPr>
          <p:spPr bwMode="auto">
            <a:xfrm flipH="1">
              <a:off x="8190815" y="5211656"/>
              <a:ext cx="201170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6" name="5-LSED"/>
            <p:cNvSpPr txBox="1"/>
            <p:nvPr/>
          </p:nvSpPr>
          <p:spPr>
            <a:xfrm>
              <a:off x="7030515" y="5578458"/>
              <a:ext cx="63190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LSED</a:t>
              </a:r>
            </a:p>
          </p:txBody>
        </p:sp>
        <p:sp>
          <p:nvSpPr>
            <p:cNvPr id="85" name="5-DUCT"/>
            <p:cNvSpPr txBox="1"/>
            <p:nvPr/>
          </p:nvSpPr>
          <p:spPr>
            <a:xfrm>
              <a:off x="6279234" y="5578458"/>
              <a:ext cx="67358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DUCT</a:t>
              </a:r>
            </a:p>
          </p:txBody>
        </p:sp>
        <p:cxnSp>
          <p:nvCxnSpPr>
            <p:cNvPr id="91" name="Arrow: 5-STCB to 5-LSED"/>
            <p:cNvCxnSpPr>
              <a:stCxn id="81" idx="2"/>
              <a:endCxn id="86" idx="0"/>
            </p:cNvCxnSpPr>
            <p:nvPr/>
          </p:nvCxnSpPr>
          <p:spPr bwMode="auto">
            <a:xfrm>
              <a:off x="6987493" y="5211656"/>
              <a:ext cx="358974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Arrow: 5-STCB to 5-DUCT"/>
            <p:cNvCxnSpPr>
              <a:stCxn id="81" idx="2"/>
              <a:endCxn id="85" idx="0"/>
            </p:cNvCxnSpPr>
            <p:nvPr/>
          </p:nvCxnSpPr>
          <p:spPr bwMode="auto">
            <a:xfrm flipH="1">
              <a:off x="6616025" y="5211656"/>
              <a:ext cx="371468" cy="36680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4" name="5-JSCB"/>
            <p:cNvSpPr txBox="1"/>
            <p:nvPr/>
          </p:nvSpPr>
          <p:spPr>
            <a:xfrm>
              <a:off x="8094467" y="4903879"/>
              <a:ext cx="59503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JSCB</a:t>
              </a:r>
            </a:p>
          </p:txBody>
        </p:sp>
        <p:sp>
          <p:nvSpPr>
            <p:cNvPr id="82" name="5-TIOT"/>
            <p:cNvSpPr txBox="1"/>
            <p:nvPr/>
          </p:nvSpPr>
          <p:spPr>
            <a:xfrm>
              <a:off x="7413839" y="4903879"/>
              <a:ext cx="591829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TIOT</a:t>
              </a:r>
              <a:endParaRPr lang="en-US" sz="1400" dirty="0"/>
            </a:p>
          </p:txBody>
        </p:sp>
        <p:sp>
          <p:nvSpPr>
            <p:cNvPr id="81" name="5-STCB"/>
            <p:cNvSpPr txBox="1"/>
            <p:nvPr/>
          </p:nvSpPr>
          <p:spPr>
            <a:xfrm>
              <a:off x="6670739" y="4903879"/>
              <a:ext cx="633507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STCB</a:t>
              </a:r>
              <a:endParaRPr lang="en-US" sz="1400" dirty="0"/>
            </a:p>
          </p:txBody>
        </p:sp>
        <p:sp>
          <p:nvSpPr>
            <p:cNvPr id="83" name="5-RB#n"/>
            <p:cNvSpPr txBox="1"/>
            <p:nvPr/>
          </p:nvSpPr>
          <p:spPr>
            <a:xfrm>
              <a:off x="5966944" y="4903349"/>
              <a:ext cx="604653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RB#n</a:t>
              </a:r>
              <a:endParaRPr lang="en-US" sz="1400" dirty="0"/>
            </a:p>
          </p:txBody>
        </p:sp>
        <p:cxnSp>
          <p:nvCxnSpPr>
            <p:cNvPr id="90" name="Arrow: TCB#5 to 5-JSCB"/>
            <p:cNvCxnSpPr>
              <a:stCxn id="80" idx="2"/>
              <a:endCxn id="84" idx="0"/>
            </p:cNvCxnSpPr>
            <p:nvPr/>
          </p:nvCxnSpPr>
          <p:spPr bwMode="auto">
            <a:xfrm>
              <a:off x="7368704" y="4523542"/>
              <a:ext cx="102328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9" name="Arrow: TCB#5 to 5-TIOT"/>
            <p:cNvCxnSpPr>
              <a:stCxn id="80" idx="2"/>
              <a:endCxn id="82" idx="0"/>
            </p:cNvCxnSpPr>
            <p:nvPr/>
          </p:nvCxnSpPr>
          <p:spPr bwMode="auto">
            <a:xfrm>
              <a:off x="7368704" y="4523542"/>
              <a:ext cx="341050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Arrow: TCB#5 to 5-STCB"/>
            <p:cNvCxnSpPr>
              <a:stCxn id="80" idx="2"/>
              <a:endCxn id="81" idx="0"/>
            </p:cNvCxnSpPr>
            <p:nvPr/>
          </p:nvCxnSpPr>
          <p:spPr bwMode="auto">
            <a:xfrm flipH="1">
              <a:off x="6987493" y="4523542"/>
              <a:ext cx="381211" cy="38033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7" name="Arrow: TCB#5 to 5-RB#n"/>
            <p:cNvCxnSpPr>
              <a:stCxn id="80" idx="2"/>
              <a:endCxn id="83" idx="0"/>
            </p:cNvCxnSpPr>
            <p:nvPr/>
          </p:nvCxnSpPr>
          <p:spPr bwMode="auto">
            <a:xfrm flipH="1">
              <a:off x="6269271" y="4523542"/>
              <a:ext cx="1099433" cy="379807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0" name="TCB#5"/>
            <p:cNvSpPr txBox="1"/>
            <p:nvPr/>
          </p:nvSpPr>
          <p:spPr>
            <a:xfrm>
              <a:off x="6936656" y="4154210"/>
              <a:ext cx="864096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TCB#7</a:t>
              </a:r>
              <a:endParaRPr lang="en-US" dirty="0"/>
            </a:p>
          </p:txBody>
        </p:sp>
        <p:cxnSp>
          <p:nvCxnSpPr>
            <p:cNvPr id="98" name="Arrow: TCB#4 to TCB#5"/>
            <p:cNvCxnSpPr>
              <a:stCxn id="64" idx="3"/>
              <a:endCxn id="80" idx="1"/>
            </p:cNvCxnSpPr>
            <p:nvPr/>
          </p:nvCxnSpPr>
          <p:spPr bwMode="auto">
            <a:xfrm>
              <a:off x="4869867" y="4338876"/>
              <a:ext cx="20667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8" name="4-LSED mask"/>
            <p:cNvSpPr/>
            <p:nvPr/>
          </p:nvSpPr>
          <p:spPr bwMode="auto">
            <a:xfrm>
              <a:off x="4088903" y="5569928"/>
              <a:ext cx="631903" cy="3168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9" name="4-DUCT mask"/>
            <p:cNvSpPr/>
            <p:nvPr/>
          </p:nvSpPr>
          <p:spPr bwMode="auto">
            <a:xfrm>
              <a:off x="3337621" y="5578989"/>
              <a:ext cx="673582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0" name="4-JSCB mask"/>
            <p:cNvSpPr/>
            <p:nvPr/>
          </p:nvSpPr>
          <p:spPr bwMode="auto">
            <a:xfrm>
              <a:off x="5152853" y="4903879"/>
              <a:ext cx="595035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1" name="4-TIOT mask"/>
            <p:cNvSpPr/>
            <p:nvPr/>
          </p:nvSpPr>
          <p:spPr bwMode="auto">
            <a:xfrm>
              <a:off x="4472226" y="4903879"/>
              <a:ext cx="591829" cy="3077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2" name="4-STCB mask"/>
            <p:cNvSpPr/>
            <p:nvPr/>
          </p:nvSpPr>
          <p:spPr bwMode="auto">
            <a:xfrm>
              <a:off x="3729126" y="4904410"/>
              <a:ext cx="633507" cy="3072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3" name="4-RB#n mask"/>
            <p:cNvSpPr/>
            <p:nvPr/>
          </p:nvSpPr>
          <p:spPr bwMode="auto">
            <a:xfrm>
              <a:off x="3025331" y="4904410"/>
              <a:ext cx="604653" cy="3072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4" name="TCB#4 mask"/>
            <p:cNvSpPr/>
            <p:nvPr/>
          </p:nvSpPr>
          <p:spPr bwMode="auto">
            <a:xfrm>
              <a:off x="3995043" y="4154741"/>
              <a:ext cx="864096" cy="3643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17" name="Sixh reveal part 2"/>
          <p:cNvGrpSpPr/>
          <p:nvPr/>
        </p:nvGrpSpPr>
        <p:grpSpPr>
          <a:xfrm>
            <a:off x="383906" y="1412776"/>
            <a:ext cx="8009741" cy="2492990"/>
            <a:chOff x="383906" y="1412776"/>
            <a:chExt cx="8009741" cy="2492990"/>
          </a:xfrm>
        </p:grpSpPr>
        <p:sp>
          <p:nvSpPr>
            <p:cNvPr id="16" name="Group makerr artifact"/>
            <p:cNvSpPr/>
            <p:nvPr/>
          </p:nvSpPr>
          <p:spPr bwMode="auto">
            <a:xfrm>
              <a:off x="383906" y="1556792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8" name="USING TCB TCB#7 display"/>
            <p:cNvSpPr txBox="1"/>
            <p:nvPr/>
          </p:nvSpPr>
          <p:spPr>
            <a:xfrm>
              <a:off x="1979712" y="1412776"/>
              <a:ext cx="6413935" cy="249299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RB#1 -------------------------------------------------XDC-CDF</a:t>
              </a:r>
            </a:p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XDC ===&gt; </a:t>
              </a:r>
              <a:r>
                <a:rPr lang="en-US" sz="1200" b="1" dirty="0">
                  <a:solidFill>
                    <a:srgbClr val="FFFF00"/>
                  </a:solidFill>
                  <a:latin typeface="Courier" pitchFamily="49" charset="0"/>
                </a:rPr>
                <a:t>USING TCB TCB#7;L MAPS</a:t>
              </a:r>
            </a:p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 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NO LOAD MODULES OR CSECTS ARE MAPPED</a:t>
              </a:r>
            </a:p>
            <a:p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THE FOLLOWING DSECTS ARE MAPPED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TCB ------------------ 007D8300 (00000178)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LSED ----------------- 014F3788 (00000008)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STCB.STCBLSDP?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DUCT ----------------- 7FFF86C0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STCB.STCBDUCV?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JSCB ----------------- 007D7E84 (0000017C)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TCB.TCBJSCB%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TIOT ----------------- 007CCFD0 (00000040)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TCB.TCBTIO?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STCB ----------------- 7F5A3A18 (00000468)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TCB.TCBSTCB?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RBNEWEST ------------- 007FF5A8 (00000110) -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TCB.TCBRBP?</a:t>
              </a: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 RB ------------------- INACTIVE (00000110)</a:t>
              </a:r>
            </a:p>
          </p:txBody>
        </p:sp>
      </p:grpSp>
      <p:grpSp>
        <p:nvGrpSpPr>
          <p:cNvPr id="225" name="Sixth reveal parh 3"/>
          <p:cNvGrpSpPr/>
          <p:nvPr/>
        </p:nvGrpSpPr>
        <p:grpSpPr>
          <a:xfrm>
            <a:off x="924744" y="1423038"/>
            <a:ext cx="3480110" cy="914400"/>
            <a:chOff x="924744" y="1423038"/>
            <a:chExt cx="3480110" cy="914400"/>
          </a:xfrm>
        </p:grpSpPr>
        <p:sp>
          <p:nvSpPr>
            <p:cNvPr id="31" name="Group maker artifact"/>
            <p:cNvSpPr/>
            <p:nvPr/>
          </p:nvSpPr>
          <p:spPr bwMode="auto">
            <a:xfrm>
              <a:off x="924744" y="1423038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TCB#7 oval"/>
            <p:cNvSpPr/>
            <p:nvPr/>
          </p:nvSpPr>
          <p:spPr bwMode="auto">
            <a:xfrm>
              <a:off x="3739854" y="1556792"/>
              <a:ext cx="665000" cy="313184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" name="Title: Floating Maps"/>
          <p:cNvSpPr>
            <a:spLocks noGrp="1"/>
          </p:cNvSpPr>
          <p:nvPr>
            <p:ph type="ctrTitle"/>
          </p:nvPr>
        </p:nvSpPr>
        <p:spPr>
          <a:xfrm>
            <a:off x="573431" y="980728"/>
            <a:ext cx="7772400" cy="468052"/>
          </a:xfrm>
        </p:spPr>
        <p:txBody>
          <a:bodyPr/>
          <a:lstStyle/>
          <a:p>
            <a:r>
              <a:rPr lang="en-US" dirty="0" smtClean="0"/>
              <a:t>Floating Maps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2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repeatCount="4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1st reveal (using nofloat)"/>
          <p:cNvGrpSpPr/>
          <p:nvPr/>
        </p:nvGrpSpPr>
        <p:grpSpPr>
          <a:xfrm>
            <a:off x="1938259" y="1304764"/>
            <a:ext cx="7148541" cy="1159679"/>
            <a:chOff x="1938259" y="1304764"/>
            <a:chExt cx="7148541" cy="1159679"/>
          </a:xfrm>
        </p:grpSpPr>
        <p:sp>
          <p:nvSpPr>
            <p:cNvPr id="246" name="Group maker artifact"/>
            <p:cNvSpPr/>
            <p:nvPr/>
          </p:nvSpPr>
          <p:spPr bwMode="auto">
            <a:xfrm>
              <a:off x="8172400" y="1304764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4" name="USING... nofloat"/>
            <p:cNvSpPr txBox="1"/>
            <p:nvPr/>
          </p:nvSpPr>
          <p:spPr>
            <a:xfrm>
              <a:off x="1938259" y="1448780"/>
              <a:ext cx="5283208" cy="101566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TCB#6 RB#1 </a:t>
              </a:r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--------------------------------------------</a:t>
              </a:r>
              <a:endParaRPr lang="en-US" sz="1200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XDC 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===&gt; </a:t>
              </a:r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USING TCB </a:t>
              </a:r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TCB#5;;L MAPS</a:t>
              </a:r>
            </a:p>
            <a:p>
              <a:endParaRPr lang="en-US" sz="1200" dirty="0" smtClean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THE FOLLOWING DSECTS ARE MAPPED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 ------------------ 007F6538 (00000178</a:t>
              </a:r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)          </a:t>
              </a:r>
              <a:endParaRPr lang="en-US" sz="1200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</p:grpSp>
      <p:grpSp>
        <p:nvGrpSpPr>
          <p:cNvPr id="249" name="2nd reveal (nofloat oval)"/>
          <p:cNvGrpSpPr/>
          <p:nvPr/>
        </p:nvGrpSpPr>
        <p:grpSpPr>
          <a:xfrm>
            <a:off x="6192180" y="1448780"/>
            <a:ext cx="2894620" cy="972109"/>
            <a:chOff x="6192180" y="1448780"/>
            <a:chExt cx="2894620" cy="972109"/>
          </a:xfrm>
        </p:grpSpPr>
        <p:sp>
          <p:nvSpPr>
            <p:cNvPr id="248" name="Group maker artifact"/>
            <p:cNvSpPr/>
            <p:nvPr/>
          </p:nvSpPr>
          <p:spPr bwMode="auto">
            <a:xfrm>
              <a:off x="8172400" y="1448780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5" name="Nofloat oval"/>
            <p:cNvSpPr/>
            <p:nvPr/>
          </p:nvSpPr>
          <p:spPr bwMode="auto">
            <a:xfrm>
              <a:off x="6192180" y="2240869"/>
              <a:ext cx="993559" cy="180020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39" name="3rd reveal #1 (using float)"/>
          <p:cNvGrpSpPr/>
          <p:nvPr/>
        </p:nvGrpSpPr>
        <p:grpSpPr>
          <a:xfrm>
            <a:off x="1902531" y="2600908"/>
            <a:ext cx="5283208" cy="1162457"/>
            <a:chOff x="1902531" y="2600908"/>
            <a:chExt cx="5283208" cy="1162457"/>
          </a:xfrm>
        </p:grpSpPr>
        <p:sp>
          <p:nvSpPr>
            <p:cNvPr id="33" name="Group maker artifact"/>
            <p:cNvSpPr/>
            <p:nvPr/>
          </p:nvSpPr>
          <p:spPr bwMode="auto">
            <a:xfrm>
              <a:off x="4932040" y="2600908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00" name="USING... float"/>
            <p:cNvSpPr txBox="1"/>
            <p:nvPr/>
          </p:nvSpPr>
          <p:spPr>
            <a:xfrm>
              <a:off x="1902531" y="2716925"/>
              <a:ext cx="5283208" cy="104644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TCB#6 RB#1 </a:t>
              </a:r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--------------------------------------------</a:t>
              </a:r>
              <a:endParaRPr lang="en-US" sz="1200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XDC 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===&gt; </a:t>
              </a:r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USING TCB </a:t>
              </a:r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TCB#5 </a:t>
              </a:r>
              <a:r>
                <a:rPr lang="en-US" sz="1400" dirty="0" smtClean="0">
                  <a:solidFill>
                    <a:srgbClr val="FFFF00"/>
                  </a:solidFill>
                  <a:latin typeface="Courier" pitchFamily="49" charset="0"/>
                </a:rPr>
                <a:t>FLOAT</a:t>
              </a:r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;;L MAPS</a:t>
              </a:r>
            </a:p>
            <a:p>
              <a:endParaRPr lang="en-US" sz="1200" dirty="0" smtClean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THE FOLLOWING DSECTS ARE </a:t>
              </a:r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MAPPED</a:t>
              </a:r>
              <a:endParaRPr lang="en-US" sz="1200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  TCB ------------------ 007F6538 (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00000178) - 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TCB#5</a:t>
              </a:r>
            </a:p>
          </p:txBody>
        </p:sp>
      </p:grpSp>
      <p:grpSp>
        <p:nvGrpSpPr>
          <p:cNvPr id="41" name="3rd reveal #2 (float operand oval)"/>
          <p:cNvGrpSpPr/>
          <p:nvPr/>
        </p:nvGrpSpPr>
        <p:grpSpPr>
          <a:xfrm>
            <a:off x="4208144" y="2600908"/>
            <a:ext cx="1422272" cy="914400"/>
            <a:chOff x="4208144" y="2600908"/>
            <a:chExt cx="1422272" cy="914400"/>
          </a:xfrm>
        </p:grpSpPr>
        <p:sp>
          <p:nvSpPr>
            <p:cNvPr id="40" name="Group maker artifact"/>
            <p:cNvSpPr/>
            <p:nvPr/>
          </p:nvSpPr>
          <p:spPr bwMode="auto">
            <a:xfrm>
              <a:off x="4716016" y="2600908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5" name="Float operand oval"/>
            <p:cNvSpPr/>
            <p:nvPr/>
          </p:nvSpPr>
          <p:spPr bwMode="auto">
            <a:xfrm>
              <a:off x="4208144" y="2888940"/>
              <a:ext cx="691516" cy="315201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53" name="4th reveal (float oval)"/>
          <p:cNvGrpSpPr/>
          <p:nvPr/>
        </p:nvGrpSpPr>
        <p:grpSpPr>
          <a:xfrm>
            <a:off x="6171225" y="1448780"/>
            <a:ext cx="2447523" cy="2273589"/>
            <a:chOff x="6171225" y="1448780"/>
            <a:chExt cx="2447523" cy="2273589"/>
          </a:xfrm>
        </p:grpSpPr>
        <p:sp>
          <p:nvSpPr>
            <p:cNvPr id="252" name="Group maker artifact"/>
            <p:cNvSpPr/>
            <p:nvPr/>
          </p:nvSpPr>
          <p:spPr bwMode="auto">
            <a:xfrm>
              <a:off x="7704348" y="1448780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06" name="float oval"/>
            <p:cNvSpPr/>
            <p:nvPr/>
          </p:nvSpPr>
          <p:spPr bwMode="auto">
            <a:xfrm>
              <a:off x="6171225" y="3499484"/>
              <a:ext cx="964905" cy="222885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55" name="5th reveal (tcb tree structure)"/>
          <p:cNvGrpSpPr/>
          <p:nvPr/>
        </p:nvGrpSpPr>
        <p:grpSpPr>
          <a:xfrm>
            <a:off x="3114077" y="1448409"/>
            <a:ext cx="5518724" cy="4312716"/>
            <a:chOff x="3100024" y="1628800"/>
            <a:chExt cx="5518724" cy="4312716"/>
          </a:xfrm>
        </p:grpSpPr>
        <p:sp>
          <p:nvSpPr>
            <p:cNvPr id="254" name="Group mater artifact"/>
            <p:cNvSpPr/>
            <p:nvPr/>
          </p:nvSpPr>
          <p:spPr bwMode="auto">
            <a:xfrm>
              <a:off x="7704348" y="1628800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107" name="Middle TCB tree structure"/>
            <p:cNvGrpSpPr/>
            <p:nvPr/>
          </p:nvGrpSpPr>
          <p:grpSpPr>
            <a:xfrm>
              <a:off x="3100024" y="4110506"/>
              <a:ext cx="2943951" cy="1831010"/>
              <a:chOff x="71616" y="4110506"/>
              <a:chExt cx="2943951" cy="1831010"/>
            </a:xfrm>
          </p:grpSpPr>
          <p:cxnSp>
            <p:nvCxnSpPr>
              <p:cNvPr id="109" name="Arrow: 3-JSCB to 3-3-offscreen"/>
              <p:cNvCxnSpPr>
                <a:stCxn id="129" idx="2"/>
              </p:cNvCxnSpPr>
              <p:nvPr/>
            </p:nvCxnSpPr>
            <p:spPr bwMode="auto">
              <a:xfrm>
                <a:off x="2496657" y="5167952"/>
                <a:ext cx="518910" cy="773564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0" name="Arrow: 3-JSCB to 3-2-offscreen"/>
              <p:cNvCxnSpPr>
                <a:stCxn id="129" idx="2"/>
              </p:cNvCxnSpPr>
              <p:nvPr/>
            </p:nvCxnSpPr>
            <p:spPr bwMode="auto">
              <a:xfrm>
                <a:off x="2496657" y="5167952"/>
                <a:ext cx="103630" cy="67160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1" name="Arrow: 3-JSCB to 3-1-offscreen"/>
              <p:cNvCxnSpPr>
                <a:stCxn id="129" idx="2"/>
              </p:cNvCxnSpPr>
              <p:nvPr/>
            </p:nvCxnSpPr>
            <p:spPr bwMode="auto">
              <a:xfrm flipH="1">
                <a:off x="2295487" y="5167952"/>
                <a:ext cx="201170" cy="36680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2" name="Arrow: 3-STCB to 3-LSED"/>
              <p:cNvCxnSpPr>
                <a:stCxn id="131" idx="2"/>
                <a:endCxn id="127" idx="0"/>
              </p:cNvCxnSpPr>
              <p:nvPr/>
            </p:nvCxnSpPr>
            <p:spPr bwMode="auto">
              <a:xfrm>
                <a:off x="1092165" y="5167952"/>
                <a:ext cx="358974" cy="36680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3" name="Arrow: 3-STCB to 3-DUCT"/>
              <p:cNvCxnSpPr>
                <a:stCxn id="131" idx="2"/>
                <a:endCxn id="128" idx="0"/>
              </p:cNvCxnSpPr>
              <p:nvPr/>
            </p:nvCxnSpPr>
            <p:spPr bwMode="auto">
              <a:xfrm flipH="1">
                <a:off x="720697" y="5167952"/>
                <a:ext cx="371468" cy="36680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5" name="Arrow: TCB#3 to 3-JSCB"/>
              <p:cNvCxnSpPr>
                <a:stCxn id="133" idx="2"/>
                <a:endCxn id="129" idx="0"/>
              </p:cNvCxnSpPr>
              <p:nvPr/>
            </p:nvCxnSpPr>
            <p:spPr bwMode="auto">
              <a:xfrm>
                <a:off x="1473376" y="4479838"/>
                <a:ext cx="1023281" cy="380337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6" name="Arrow: TCB#3 to 3-TIOT"/>
              <p:cNvCxnSpPr>
                <a:stCxn id="133" idx="2"/>
                <a:endCxn id="130" idx="0"/>
              </p:cNvCxnSpPr>
              <p:nvPr/>
            </p:nvCxnSpPr>
            <p:spPr bwMode="auto">
              <a:xfrm>
                <a:off x="1473376" y="4479838"/>
                <a:ext cx="341050" cy="380337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7" name="Arrow: TCB#3 to 3-STCB"/>
              <p:cNvCxnSpPr>
                <a:stCxn id="133" idx="2"/>
                <a:endCxn id="131" idx="0"/>
              </p:cNvCxnSpPr>
              <p:nvPr/>
            </p:nvCxnSpPr>
            <p:spPr bwMode="auto">
              <a:xfrm flipH="1">
                <a:off x="1092165" y="4479838"/>
                <a:ext cx="381211" cy="380337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8" name="Arrow: TCB#3 to 3-RB#n"/>
              <p:cNvCxnSpPr>
                <a:stCxn id="133" idx="2"/>
                <a:endCxn id="132" idx="0"/>
              </p:cNvCxnSpPr>
              <p:nvPr/>
            </p:nvCxnSpPr>
            <p:spPr bwMode="auto">
              <a:xfrm flipH="1">
                <a:off x="373943" y="4479838"/>
                <a:ext cx="1099433" cy="379807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9" name="3-LSED: Empty box"/>
              <p:cNvSpPr/>
              <p:nvPr/>
            </p:nvSpPr>
            <p:spPr bwMode="auto">
              <a:xfrm>
                <a:off x="1135188" y="5534754"/>
                <a:ext cx="631904" cy="3077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20" name="3-DUCT: Empty box"/>
              <p:cNvSpPr/>
              <p:nvPr/>
            </p:nvSpPr>
            <p:spPr bwMode="auto">
              <a:xfrm>
                <a:off x="383906" y="5534754"/>
                <a:ext cx="673582" cy="304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21" name="3-JSCB: Empty box"/>
              <p:cNvSpPr/>
              <p:nvPr/>
            </p:nvSpPr>
            <p:spPr bwMode="auto">
              <a:xfrm>
                <a:off x="2199140" y="4859644"/>
                <a:ext cx="595034" cy="30777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22" name="3-TIOT: Empty box"/>
              <p:cNvSpPr/>
              <p:nvPr/>
            </p:nvSpPr>
            <p:spPr bwMode="auto">
              <a:xfrm>
                <a:off x="1518511" y="4860175"/>
                <a:ext cx="591829" cy="30724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24" name="3-STCB1: Empty box"/>
              <p:cNvSpPr/>
              <p:nvPr/>
            </p:nvSpPr>
            <p:spPr bwMode="auto">
              <a:xfrm>
                <a:off x="775411" y="4859644"/>
                <a:ext cx="633507" cy="30777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25" name="3-RB#n: Empty box"/>
              <p:cNvSpPr/>
              <p:nvPr/>
            </p:nvSpPr>
            <p:spPr bwMode="auto">
              <a:xfrm>
                <a:off x="71616" y="4859644"/>
                <a:ext cx="604653" cy="30830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26" name="TCB#3: Empty box"/>
              <p:cNvSpPr/>
              <p:nvPr/>
            </p:nvSpPr>
            <p:spPr bwMode="auto">
              <a:xfrm>
                <a:off x="1041328" y="4110506"/>
                <a:ext cx="864096" cy="3643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27" name="3-LSED"/>
              <p:cNvSpPr txBox="1"/>
              <p:nvPr/>
            </p:nvSpPr>
            <p:spPr>
              <a:xfrm>
                <a:off x="1135187" y="5534754"/>
                <a:ext cx="631904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LSED</a:t>
                </a:r>
              </a:p>
            </p:txBody>
          </p:sp>
          <p:sp>
            <p:nvSpPr>
              <p:cNvPr id="128" name="3-DUCT"/>
              <p:cNvSpPr txBox="1"/>
              <p:nvPr/>
            </p:nvSpPr>
            <p:spPr>
              <a:xfrm>
                <a:off x="383906" y="5534754"/>
                <a:ext cx="673582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DUCT</a:t>
                </a:r>
              </a:p>
            </p:txBody>
          </p:sp>
          <p:sp>
            <p:nvSpPr>
              <p:cNvPr id="129" name="3-JSCB"/>
              <p:cNvSpPr txBox="1"/>
              <p:nvPr/>
            </p:nvSpPr>
            <p:spPr>
              <a:xfrm>
                <a:off x="2199139" y="4860175"/>
                <a:ext cx="595035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JSCB</a:t>
                </a:r>
              </a:p>
            </p:txBody>
          </p:sp>
          <p:sp>
            <p:nvSpPr>
              <p:cNvPr id="130" name="3-TIOT"/>
              <p:cNvSpPr txBox="1"/>
              <p:nvPr/>
            </p:nvSpPr>
            <p:spPr>
              <a:xfrm>
                <a:off x="1518511" y="4860175"/>
                <a:ext cx="591829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TIOT</a:t>
                </a:r>
                <a:endParaRPr lang="en-US" sz="1400" dirty="0"/>
              </a:p>
            </p:txBody>
          </p:sp>
          <p:sp>
            <p:nvSpPr>
              <p:cNvPr id="131" name="3-STCB"/>
              <p:cNvSpPr txBox="1"/>
              <p:nvPr/>
            </p:nvSpPr>
            <p:spPr>
              <a:xfrm>
                <a:off x="775411" y="4860175"/>
                <a:ext cx="633507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STCB</a:t>
                </a:r>
                <a:endParaRPr lang="en-US" sz="1400" dirty="0"/>
              </a:p>
            </p:txBody>
          </p:sp>
          <p:sp>
            <p:nvSpPr>
              <p:cNvPr id="132" name="3-RB#n"/>
              <p:cNvSpPr txBox="1"/>
              <p:nvPr/>
            </p:nvSpPr>
            <p:spPr>
              <a:xfrm>
                <a:off x="71616" y="4859645"/>
                <a:ext cx="604653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RB#n</a:t>
                </a:r>
                <a:endParaRPr lang="en-US" sz="1400" dirty="0"/>
              </a:p>
            </p:txBody>
          </p:sp>
          <p:sp>
            <p:nvSpPr>
              <p:cNvPr id="133" name="TCB#3"/>
              <p:cNvSpPr txBox="1"/>
              <p:nvPr/>
            </p:nvSpPr>
            <p:spPr>
              <a:xfrm>
                <a:off x="1041328" y="4110506"/>
                <a:ext cx="864096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TCB#5</a:t>
                </a:r>
                <a:endParaRPr lang="en-US" dirty="0"/>
              </a:p>
            </p:txBody>
          </p:sp>
        </p:grpSp>
      </p:grpSp>
      <p:grpSp>
        <p:nvGrpSpPr>
          <p:cNvPr id="48" name="6th reveal (the moral)"/>
          <p:cNvGrpSpPr/>
          <p:nvPr/>
        </p:nvGrpSpPr>
        <p:grpSpPr>
          <a:xfrm>
            <a:off x="1541555" y="1393902"/>
            <a:ext cx="6038833" cy="1207005"/>
            <a:chOff x="1541555" y="1393902"/>
            <a:chExt cx="6038833" cy="1207005"/>
          </a:xfrm>
        </p:grpSpPr>
        <p:sp>
          <p:nvSpPr>
            <p:cNvPr id="43" name="Whitemask for nofloat using"/>
            <p:cNvSpPr/>
            <p:nvPr/>
          </p:nvSpPr>
          <p:spPr bwMode="auto">
            <a:xfrm>
              <a:off x="1763688" y="1393902"/>
              <a:ext cx="5688632" cy="12070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2" name="The moral of the lesson"/>
            <p:cNvSpPr txBox="1"/>
            <p:nvPr/>
          </p:nvSpPr>
          <p:spPr>
            <a:xfrm>
              <a:off x="1541555" y="1578366"/>
              <a:ext cx="603883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If the location of the TCB#5 equate changes,</a:t>
              </a:r>
            </a:p>
            <a:p>
              <a:pPr algn="ctr"/>
              <a:r>
                <a:rPr lang="en-US" dirty="0" smtClean="0"/>
                <a:t>then the location of the whole floating structure also changes…</a:t>
              </a:r>
            </a:p>
            <a:p>
              <a:pPr algn="ctr"/>
              <a:r>
                <a:rPr lang="en-US" dirty="0" err="1" smtClean="0"/>
                <a:t>automagically</a:t>
              </a:r>
              <a:r>
                <a:rPr lang="en-US" dirty="0" smtClean="0"/>
                <a:t>!</a:t>
              </a:r>
              <a:endParaRPr lang="en-US" dirty="0"/>
            </a:p>
          </p:txBody>
        </p:sp>
      </p:grpSp>
      <p:sp>
        <p:nvSpPr>
          <p:cNvPr id="2" name="Title: Floating Maps"/>
          <p:cNvSpPr>
            <a:spLocks noGrp="1"/>
          </p:cNvSpPr>
          <p:nvPr>
            <p:ph type="ctrTitle"/>
          </p:nvPr>
        </p:nvSpPr>
        <p:spPr>
          <a:xfrm>
            <a:off x="573431" y="980728"/>
            <a:ext cx="7772400" cy="468052"/>
          </a:xfrm>
        </p:spPr>
        <p:txBody>
          <a:bodyPr/>
          <a:lstStyle/>
          <a:p>
            <a:r>
              <a:rPr lang="en-US" dirty="0" smtClean="0"/>
              <a:t>Floating Maps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2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1st reveal (liast tasks)"/>
          <p:cNvGrpSpPr/>
          <p:nvPr/>
        </p:nvGrpSpPr>
        <p:grpSpPr>
          <a:xfrm>
            <a:off x="185267" y="1448780"/>
            <a:ext cx="7433753" cy="2308324"/>
            <a:chOff x="185267" y="1448780"/>
            <a:chExt cx="7433753" cy="2308324"/>
          </a:xfrm>
        </p:grpSpPr>
        <p:sp>
          <p:nvSpPr>
            <p:cNvPr id="83" name="Group maker artifact"/>
            <p:cNvSpPr/>
            <p:nvPr/>
          </p:nvSpPr>
          <p:spPr bwMode="auto">
            <a:xfrm>
              <a:off x="6704620" y="2213248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38" name="LIST TASKS HOME"/>
            <p:cNvSpPr txBox="1"/>
            <p:nvPr/>
          </p:nvSpPr>
          <p:spPr>
            <a:xfrm>
              <a:off x="185267" y="1448780"/>
              <a:ext cx="4647426" cy="2308324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</a:t>
              </a:r>
            </a:p>
            <a:p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XDC 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===&gt; </a:t>
              </a:r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L TASKS</a:t>
              </a:r>
            </a:p>
            <a:p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 TCB#  PROGRAM NAME (ASID 0032, #ADATAT1)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1     IEAVAR00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2     . IEESB605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3     . . IEFIIC, JOBSTEP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4     . . . XXXCALL, JOBSTEP (STEPLIB)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5     . . . . "ASMA90", CURRENT (ABEND: S0C1)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6     . . . . . "PROXYTCB"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7     . . . . . "PROXYTCB"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  8     . . . . . "PROXYTCB"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9     . </a:t>
              </a:r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IEAVTSDT</a:t>
              </a:r>
              <a:endParaRPr lang="en-US" sz="1200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</p:grpSp>
      <p:grpSp>
        <p:nvGrpSpPr>
          <p:cNvPr id="5" name="2nd reveal (list equates)"/>
          <p:cNvGrpSpPr/>
          <p:nvPr/>
        </p:nvGrpSpPr>
        <p:grpSpPr>
          <a:xfrm>
            <a:off x="1132597" y="2060848"/>
            <a:ext cx="6878806" cy="4329194"/>
            <a:chOff x="1132597" y="2060848"/>
            <a:chExt cx="6878806" cy="4329194"/>
          </a:xfrm>
        </p:grpSpPr>
        <p:sp>
          <p:nvSpPr>
            <p:cNvPr id="3" name="Group maker artifact"/>
            <p:cNvSpPr/>
            <p:nvPr/>
          </p:nvSpPr>
          <p:spPr bwMode="auto">
            <a:xfrm>
              <a:off x="6552220" y="2060848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81" name="LIST EQUATES TCB*"/>
            <p:cNvSpPr txBox="1"/>
            <p:nvPr/>
          </p:nvSpPr>
          <p:spPr>
            <a:xfrm>
              <a:off x="1132597" y="3897052"/>
              <a:ext cx="6878806" cy="249299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RB#1 -------------------------------------------------XDC-CDF ISPF</a:t>
              </a:r>
            </a:p>
            <a:p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XDC 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===&gt;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</a:t>
              </a:r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LIST EQUATES TCB*</a:t>
              </a:r>
            </a:p>
            <a:p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 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9 EQUATES HAVE BEEN SELECTED FOR DISPLAY</a:t>
              </a:r>
            </a:p>
            <a:p>
              <a:endParaRPr lang="en-US" sz="1200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TCB#1 -------- (D)          007FE040 (00000198) (408)    (PRIVATE)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TCB#2 -------- (D)          007FF890 (00000198) (408)    (PRIVATE)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TCB#3 -------- (D)          007FF130 (00000198) (408)    (PRIVATE)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TCB#4 -------- (D)          007FF3A0 (00000198) (408)    (PRIVATE)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TCB#5 -------- (D)          007D8728 (00000198) (408)    (PRIVATE)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TCB#6 -------- (D)          007D8070 (00000198) (408)    (PRIVATE)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TCB#7 -------- (D)          007D8300 (00000198) (408)    (PRIVATE)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TCB#8 -------- (D)          007D8590 (00000198) (408)    (PRIVATE)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TCB#9 -------- (D)          007FD0C0 (00000198) (408)    (PRIVATE)</a:t>
              </a:r>
            </a:p>
          </p:txBody>
        </p:sp>
      </p:grpSp>
      <p:sp>
        <p:nvSpPr>
          <p:cNvPr id="2" name="Title: Floating Maps"/>
          <p:cNvSpPr>
            <a:spLocks noGrp="1"/>
          </p:cNvSpPr>
          <p:nvPr>
            <p:ph type="ctrTitle"/>
          </p:nvPr>
        </p:nvSpPr>
        <p:spPr>
          <a:xfrm>
            <a:off x="573431" y="980728"/>
            <a:ext cx="7772400" cy="468052"/>
          </a:xfrm>
        </p:spPr>
        <p:txBody>
          <a:bodyPr/>
          <a:lstStyle/>
          <a:p>
            <a:r>
              <a:rPr lang="en-US" dirty="0" smtClean="0"/>
              <a:t>Floating Maps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97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1st reveal (liast tasks)"/>
          <p:cNvGrpSpPr/>
          <p:nvPr/>
        </p:nvGrpSpPr>
        <p:grpSpPr>
          <a:xfrm>
            <a:off x="81358" y="1469562"/>
            <a:ext cx="7537662" cy="4555093"/>
            <a:chOff x="81358" y="1469562"/>
            <a:chExt cx="7537662" cy="4555093"/>
          </a:xfrm>
        </p:grpSpPr>
        <p:sp>
          <p:nvSpPr>
            <p:cNvPr id="83" name="Group maker artifact"/>
            <p:cNvSpPr/>
            <p:nvPr/>
          </p:nvSpPr>
          <p:spPr bwMode="auto">
            <a:xfrm>
              <a:off x="6704620" y="2213248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38" name="LIST TASKS HOME"/>
            <p:cNvSpPr txBox="1"/>
            <p:nvPr/>
          </p:nvSpPr>
          <p:spPr>
            <a:xfrm>
              <a:off x="81358" y="1469562"/>
              <a:ext cx="3185487" cy="4555093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Courier" pitchFamily="49" charset="0"/>
                </a:rPr>
                <a:t>TCB#6 RB#1 ----------------------------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" pitchFamily="49" charset="0"/>
                </a:rPr>
                <a:t>XXX ===&gt; </a:t>
              </a:r>
              <a:r>
                <a:rPr lang="en-US" sz="1000" b="1" dirty="0">
                  <a:solidFill>
                    <a:srgbClr val="FFFF00"/>
                  </a:solidFill>
                  <a:latin typeface="Courier" pitchFamily="49" charset="0"/>
                </a:rPr>
                <a:t>LIST TASKS JES2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" pitchFamily="49" charset="0"/>
                </a:rPr>
                <a:t>   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TCB#  PROGRAM NAME (ASID 001B,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     IEAVAR00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2     . IEESB605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3     . . HASJES20, JOBSTEP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4     . . . HASPEOM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5     . . . HASPEOM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6     . . . HASPEOM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7     . . . HOSCNVT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8     . . . HOSPOOL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9 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10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11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12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13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14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15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16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17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18    . . . HA$PSUBS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19    . . . HASPCKVR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20    . . . HASPVTAM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21    . . . HASPIMAG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22    . . . HASPACCT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23    . . . $HASPWTO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24    . . . HOSALLOC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25    . . . IXZIXPE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26    . IEAVTSDT</a:t>
              </a:r>
            </a:p>
          </p:txBody>
        </p:sp>
      </p:grpSp>
      <p:grpSp>
        <p:nvGrpSpPr>
          <p:cNvPr id="5" name="2nd reveal (list equates)"/>
          <p:cNvGrpSpPr/>
          <p:nvPr/>
        </p:nvGrpSpPr>
        <p:grpSpPr>
          <a:xfrm>
            <a:off x="3358805" y="1448780"/>
            <a:ext cx="5647700" cy="4708981"/>
            <a:chOff x="3358805" y="1448780"/>
            <a:chExt cx="5647700" cy="4708981"/>
          </a:xfrm>
        </p:grpSpPr>
        <p:sp>
          <p:nvSpPr>
            <p:cNvPr id="3" name="Group maker artifact"/>
            <p:cNvSpPr/>
            <p:nvPr/>
          </p:nvSpPr>
          <p:spPr bwMode="auto">
            <a:xfrm>
              <a:off x="6552220" y="2060848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81" name="LIST EQUATES TCB*"/>
            <p:cNvSpPr txBox="1"/>
            <p:nvPr/>
          </p:nvSpPr>
          <p:spPr>
            <a:xfrm>
              <a:off x="3358805" y="1448780"/>
              <a:ext cx="5647700" cy="4708981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Courier" pitchFamily="49" charset="0"/>
                </a:rPr>
                <a:t>TCB#6 RB#1 ------------------------------------------------- z/XDC TPUT</a:t>
              </a:r>
            </a:p>
            <a:p>
              <a:r>
                <a:rPr lang="en-US" sz="1000" b="1" dirty="0">
                  <a:solidFill>
                    <a:schemeClr val="bg1"/>
                  </a:solidFill>
                  <a:latin typeface="Courier" pitchFamily="49" charset="0"/>
                </a:rPr>
                <a:t>XXX ===&gt; </a:t>
              </a:r>
              <a:r>
                <a:rPr lang="en-US" sz="1000" b="1" dirty="0">
                  <a:solidFill>
                    <a:srgbClr val="FFFF00"/>
                  </a:solidFill>
                  <a:latin typeface="Courier" pitchFamily="49" charset="0"/>
                </a:rPr>
                <a:t>LIST EQUATES TCB</a:t>
              </a:r>
              <a:r>
                <a:rPr lang="en-US" sz="1000" b="1" dirty="0" smtClean="0">
                  <a:solidFill>
                    <a:srgbClr val="FFFF00"/>
                  </a:solidFill>
                  <a:latin typeface="Courier" pitchFamily="49" charset="0"/>
                </a:rPr>
                <a:t>*</a:t>
              </a:r>
              <a:endParaRPr lang="en-US" sz="10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1000" b="1" dirty="0">
                  <a:solidFill>
                    <a:schemeClr val="bg1"/>
                  </a:solidFill>
                  <a:latin typeface="Courier" pitchFamily="49" charset="0"/>
                </a:rPr>
                <a:t>   26 EQUATES HAVE BEEN SELECTED FOR DISPLAY</a:t>
              </a:r>
            </a:p>
            <a:p>
              <a:endParaRPr lang="en-US" sz="1000" b="1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chemeClr val="bg1"/>
                  </a:solidFill>
                  <a:latin typeface="Courier" pitchFamily="49" charset="0"/>
                </a:rPr>
                <a:t>  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TCB#1 -------- (D)          007FE040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TCB#10 ------- (D)          007D5108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TCB#11 ------- </a:t>
              </a:r>
              <a:r>
                <a:rPr lang="en-US" sz="1000" b="1" dirty="0" smtClean="0">
                  <a:solidFill>
                    <a:srgbClr val="00B0F0"/>
                  </a:solidFill>
                  <a:latin typeface="Courier" pitchFamily="49" charset="0"/>
                </a:rPr>
                <a:t>(D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)          007D5328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TCB#12 ------- (D)          007D5A48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TCB#13 ------- (D)          007D5C68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TCB#14 ------- (D)          007D5E88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TCB#15 ------- (D)          007D90B8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TCB#16 ------- (D)          007D92D8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TCB#17 ------- (D)          007D94F8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TCB#18 ------- (D)          007D9718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TCB#19 ------- (D)          007D9938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TCB#2 -------- (D)          007FF890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TCB#20 ------- (D)          007D9B58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TCB#21 ------- (D)          007D9CF0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TCB#22 ------- (D)          007D9E88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TCB#23 ------- (D)          007DE1F8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TCB#24 ------- (D)          007DE390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TCB#25 ------- (D)          007DE528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TCB#26 ------- (D)          007FD0C0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TCB#3 -------- (D)          007FF260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TCB#4 -------- (D)          007CC0E8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TCB#5 -------- (D)          007CC308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TCB#6 -------- (D)          007CC528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TCB#7 -------- (D)          007D3A48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TCB#8 -------- (D)          007D3C68 (00000198) (408)    (A.S. JES2)</a:t>
              </a:r>
            </a:p>
            <a:p>
              <a:r>
                <a:rPr lang="en-US" sz="10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000" b="1" dirty="0">
                  <a:solidFill>
                    <a:srgbClr val="00B0F0"/>
                  </a:solidFill>
                  <a:latin typeface="Courier" pitchFamily="49" charset="0"/>
                </a:rPr>
                <a:t>  TCB#9 -------- (D)          007D3E88 (00000198) (408)    (A.S. JES2</a:t>
              </a:r>
              <a:r>
                <a:rPr lang="en-US" sz="10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</a:p>
          </p:txBody>
        </p:sp>
      </p:grpSp>
      <p:sp>
        <p:nvSpPr>
          <p:cNvPr id="2" name="Title: Floating Maps"/>
          <p:cNvSpPr>
            <a:spLocks noGrp="1"/>
          </p:cNvSpPr>
          <p:nvPr>
            <p:ph type="ctrTitle"/>
          </p:nvPr>
        </p:nvSpPr>
        <p:spPr>
          <a:xfrm>
            <a:off x="573431" y="980728"/>
            <a:ext cx="7772400" cy="468052"/>
          </a:xfrm>
        </p:spPr>
        <p:txBody>
          <a:bodyPr/>
          <a:lstStyle/>
          <a:p>
            <a:r>
              <a:rPr lang="en-US" dirty="0" smtClean="0"/>
              <a:t>Floating Maps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07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1st reveal (LIST TASKS)"/>
          <p:cNvGrpSpPr/>
          <p:nvPr/>
        </p:nvGrpSpPr>
        <p:grpSpPr>
          <a:xfrm>
            <a:off x="185267" y="1089920"/>
            <a:ext cx="8246323" cy="2851850"/>
            <a:chOff x="185267" y="1089920"/>
            <a:chExt cx="8246323" cy="2851850"/>
          </a:xfrm>
        </p:grpSpPr>
        <p:sp>
          <p:nvSpPr>
            <p:cNvPr id="8" name="Group maker artifact"/>
            <p:cNvSpPr/>
            <p:nvPr/>
          </p:nvSpPr>
          <p:spPr bwMode="auto">
            <a:xfrm>
              <a:off x="7517190" y="1089920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38" name="LIST TASKS JES2"/>
            <p:cNvSpPr txBox="1"/>
            <p:nvPr/>
          </p:nvSpPr>
          <p:spPr>
            <a:xfrm>
              <a:off x="185267" y="1448780"/>
              <a:ext cx="3810659" cy="249299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TCB#6 RB#1 ----------------------------</a:t>
              </a:r>
            </a:p>
            <a:p>
              <a:r>
                <a:rPr lang="en-US" sz="1200" b="1" dirty="0" smtClean="0">
                  <a:solidFill>
                    <a:schemeClr val="bg1"/>
                  </a:solidFill>
                  <a:latin typeface="Courier" pitchFamily="49" charset="0"/>
                </a:rPr>
                <a:t>XDC </a:t>
              </a:r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===&gt; </a:t>
              </a:r>
              <a:r>
                <a:rPr lang="en-US" sz="1200" b="1" dirty="0">
                  <a:solidFill>
                    <a:srgbClr val="FFFF00"/>
                  </a:solidFill>
                  <a:latin typeface="Courier" pitchFamily="49" charset="0"/>
                </a:rPr>
                <a:t>LIST TASKS JES2</a:t>
              </a:r>
            </a:p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  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TCB#  PROGRAM NAME (ASID 001B, JES2)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1     IEAVAR00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2     . IEESB605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3     . . HASJES20, JOBSTEP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4     . . . HASPEOM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5     . . . HASPEOM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6     . . . HASPEOM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7     . . . HOSCNVT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8     . . . HOSPOOL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9     . . . HA$PSUBS</a:t>
              </a:r>
            </a:p>
            <a:p>
              <a:r>
                <a:rPr lang="en-US" sz="12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b="1" dirty="0" smtClean="0">
                  <a:solidFill>
                    <a:srgbClr val="00B0F0"/>
                  </a:solidFill>
                  <a:latin typeface="Courier" pitchFamily="49" charset="0"/>
                </a:rPr>
                <a:t>  10    . . . HA$PSUBS</a:t>
              </a:r>
              <a:endParaRPr lang="en-US" sz="12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</p:grpSp>
      <p:grpSp>
        <p:nvGrpSpPr>
          <p:cNvPr id="11" name="2nd reveal (cblock structure)"/>
          <p:cNvGrpSpPr/>
          <p:nvPr/>
        </p:nvGrpSpPr>
        <p:grpSpPr>
          <a:xfrm>
            <a:off x="490213" y="1711851"/>
            <a:ext cx="7779189" cy="1831010"/>
            <a:chOff x="490213" y="1711851"/>
            <a:chExt cx="7779189" cy="1831010"/>
          </a:xfrm>
        </p:grpSpPr>
        <p:sp>
          <p:nvSpPr>
            <p:cNvPr id="239" name="TCB#5 circle"/>
            <p:cNvSpPr/>
            <p:nvPr/>
          </p:nvSpPr>
          <p:spPr bwMode="auto">
            <a:xfrm>
              <a:off x="490213" y="2759591"/>
              <a:ext cx="217149" cy="216024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241" name="Arrow: L TA to TCB#5"/>
            <p:cNvCxnSpPr>
              <a:stCxn id="239" idx="6"/>
              <a:endCxn id="157" idx="1"/>
            </p:cNvCxnSpPr>
            <p:nvPr/>
          </p:nvCxnSpPr>
          <p:spPr bwMode="auto">
            <a:xfrm flipV="1">
              <a:off x="707362" y="1896517"/>
              <a:ext cx="5587801" cy="971086"/>
            </a:xfrm>
            <a:prstGeom prst="straightConnector1">
              <a:avLst/>
            </a:prstGeom>
            <a:noFill/>
            <a:ln w="63500" cap="flat" cmpd="sng" algn="ctr">
              <a:solidFill>
                <a:srgbClr val="00B0F0">
                  <a:alpha val="70000"/>
                </a:srgb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34" name="Right TCB tree structure"/>
            <p:cNvGrpSpPr/>
            <p:nvPr/>
          </p:nvGrpSpPr>
          <p:grpSpPr>
            <a:xfrm>
              <a:off x="5325451" y="1711851"/>
              <a:ext cx="2943951" cy="1831010"/>
              <a:chOff x="71616" y="4110506"/>
              <a:chExt cx="2943951" cy="1831010"/>
            </a:xfrm>
          </p:grpSpPr>
          <p:cxnSp>
            <p:nvCxnSpPr>
              <p:cNvPr id="135" name="Arrow: 3-JSCB to 3-3-offscreen"/>
              <p:cNvCxnSpPr>
                <a:stCxn id="153" idx="2"/>
              </p:cNvCxnSpPr>
              <p:nvPr/>
            </p:nvCxnSpPr>
            <p:spPr bwMode="auto">
              <a:xfrm>
                <a:off x="2496657" y="5167952"/>
                <a:ext cx="518910" cy="773564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6" name="Arrow: 3-JSCB to 3-2-offscreen"/>
              <p:cNvCxnSpPr>
                <a:stCxn id="153" idx="2"/>
              </p:cNvCxnSpPr>
              <p:nvPr/>
            </p:nvCxnSpPr>
            <p:spPr bwMode="auto">
              <a:xfrm>
                <a:off x="2496657" y="5167952"/>
                <a:ext cx="103630" cy="67160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7" name="Arrow: 3-JSCB to 3-1-offscreen"/>
              <p:cNvCxnSpPr>
                <a:stCxn id="153" idx="2"/>
              </p:cNvCxnSpPr>
              <p:nvPr/>
            </p:nvCxnSpPr>
            <p:spPr bwMode="auto">
              <a:xfrm flipH="1">
                <a:off x="2295487" y="5167952"/>
                <a:ext cx="201170" cy="36680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8" name="Arrow: 3-STCB to 3-LSED"/>
              <p:cNvCxnSpPr>
                <a:stCxn id="155" idx="2"/>
                <a:endCxn id="151" idx="0"/>
              </p:cNvCxnSpPr>
              <p:nvPr/>
            </p:nvCxnSpPr>
            <p:spPr bwMode="auto">
              <a:xfrm>
                <a:off x="1092165" y="5167952"/>
                <a:ext cx="358974" cy="36680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9" name="Arrow: 3-STCB to 3-DUCT"/>
              <p:cNvCxnSpPr>
                <a:stCxn id="155" idx="2"/>
                <a:endCxn id="152" idx="0"/>
              </p:cNvCxnSpPr>
              <p:nvPr/>
            </p:nvCxnSpPr>
            <p:spPr bwMode="auto">
              <a:xfrm flipH="1">
                <a:off x="720697" y="5167952"/>
                <a:ext cx="371468" cy="36680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0" name="Arrow: TCB#3 to 3-JSCB"/>
              <p:cNvCxnSpPr>
                <a:stCxn id="157" idx="2"/>
                <a:endCxn id="153" idx="0"/>
              </p:cNvCxnSpPr>
              <p:nvPr/>
            </p:nvCxnSpPr>
            <p:spPr bwMode="auto">
              <a:xfrm>
                <a:off x="1473376" y="4479838"/>
                <a:ext cx="1023281" cy="380337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1" name="Arrow: TCB#3 to 3-TIOT"/>
              <p:cNvCxnSpPr>
                <a:stCxn id="157" idx="2"/>
                <a:endCxn id="154" idx="0"/>
              </p:cNvCxnSpPr>
              <p:nvPr/>
            </p:nvCxnSpPr>
            <p:spPr bwMode="auto">
              <a:xfrm>
                <a:off x="1473376" y="4479838"/>
                <a:ext cx="341050" cy="380337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2" name="Arrow: TCB#3 to 3-STCB"/>
              <p:cNvCxnSpPr>
                <a:stCxn id="157" idx="2"/>
                <a:endCxn id="155" idx="0"/>
              </p:cNvCxnSpPr>
              <p:nvPr/>
            </p:nvCxnSpPr>
            <p:spPr bwMode="auto">
              <a:xfrm flipH="1">
                <a:off x="1092165" y="4479838"/>
                <a:ext cx="381211" cy="380337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3" name="Arrow: TCB#3 to 3-RB#n"/>
              <p:cNvCxnSpPr>
                <a:stCxn id="157" idx="2"/>
                <a:endCxn id="156" idx="0"/>
              </p:cNvCxnSpPr>
              <p:nvPr/>
            </p:nvCxnSpPr>
            <p:spPr bwMode="auto">
              <a:xfrm flipH="1">
                <a:off x="373943" y="4479838"/>
                <a:ext cx="1099433" cy="379807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4" name="3-LSED: Empty box"/>
              <p:cNvSpPr/>
              <p:nvPr/>
            </p:nvSpPr>
            <p:spPr bwMode="auto">
              <a:xfrm>
                <a:off x="1135188" y="5534754"/>
                <a:ext cx="631904" cy="307776"/>
              </a:xfrm>
              <a:prstGeom prst="rect">
                <a:avLst/>
              </a:prstGeom>
              <a:noFill/>
              <a:ln>
                <a:solidFill>
                  <a:srgbClr val="00B0F0">
                    <a:alpha val="70000"/>
                  </a:srgbClr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5" name="3-DUCT: Empty box"/>
              <p:cNvSpPr/>
              <p:nvPr/>
            </p:nvSpPr>
            <p:spPr bwMode="auto">
              <a:xfrm>
                <a:off x="383906" y="5534754"/>
                <a:ext cx="673582" cy="304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6" name="3-JSCB: Empty box"/>
              <p:cNvSpPr/>
              <p:nvPr/>
            </p:nvSpPr>
            <p:spPr bwMode="auto">
              <a:xfrm>
                <a:off x="2199140" y="4859644"/>
                <a:ext cx="595034" cy="307778"/>
              </a:xfrm>
              <a:prstGeom prst="rect">
                <a:avLst/>
              </a:prstGeom>
              <a:noFill/>
              <a:ln>
                <a:solidFill>
                  <a:srgbClr val="00B0F0">
                    <a:alpha val="70000"/>
                  </a:srgbClr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7" name="3-TIOT: Empty box"/>
              <p:cNvSpPr/>
              <p:nvPr/>
            </p:nvSpPr>
            <p:spPr bwMode="auto">
              <a:xfrm>
                <a:off x="1518511" y="4860175"/>
                <a:ext cx="591829" cy="307247"/>
              </a:xfrm>
              <a:prstGeom prst="rect">
                <a:avLst/>
              </a:prstGeom>
              <a:noFill/>
              <a:ln>
                <a:solidFill>
                  <a:srgbClr val="00B0F0">
                    <a:alpha val="70000"/>
                  </a:srgbClr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8" name="3-STCB1: Empty box"/>
              <p:cNvSpPr/>
              <p:nvPr/>
            </p:nvSpPr>
            <p:spPr bwMode="auto">
              <a:xfrm>
                <a:off x="775411" y="4859644"/>
                <a:ext cx="633507" cy="307778"/>
              </a:xfrm>
              <a:prstGeom prst="rect">
                <a:avLst/>
              </a:prstGeom>
              <a:noFill/>
              <a:ln>
                <a:solidFill>
                  <a:srgbClr val="00B0F0">
                    <a:alpha val="70000"/>
                  </a:srgbClr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49" name="3-RB#n: Empty box"/>
              <p:cNvSpPr/>
              <p:nvPr/>
            </p:nvSpPr>
            <p:spPr bwMode="auto">
              <a:xfrm>
                <a:off x="71616" y="4859644"/>
                <a:ext cx="604653" cy="308307"/>
              </a:xfrm>
              <a:prstGeom prst="rect">
                <a:avLst/>
              </a:prstGeom>
              <a:noFill/>
              <a:ln>
                <a:solidFill>
                  <a:srgbClr val="00B0F0">
                    <a:alpha val="70000"/>
                  </a:srgbClr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50" name="TCB#3: Empty box"/>
              <p:cNvSpPr/>
              <p:nvPr/>
            </p:nvSpPr>
            <p:spPr bwMode="auto">
              <a:xfrm>
                <a:off x="1041328" y="4110506"/>
                <a:ext cx="864096" cy="3643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51" name="3-LSED"/>
              <p:cNvSpPr txBox="1"/>
              <p:nvPr/>
            </p:nvSpPr>
            <p:spPr>
              <a:xfrm>
                <a:off x="1135187" y="5534754"/>
                <a:ext cx="631904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LSED</a:t>
                </a:r>
              </a:p>
            </p:txBody>
          </p:sp>
          <p:sp>
            <p:nvSpPr>
              <p:cNvPr id="152" name="3-DUCT"/>
              <p:cNvSpPr txBox="1"/>
              <p:nvPr/>
            </p:nvSpPr>
            <p:spPr>
              <a:xfrm>
                <a:off x="383906" y="5534754"/>
                <a:ext cx="673582" cy="307777"/>
              </a:xfrm>
              <a:prstGeom prst="rect">
                <a:avLst/>
              </a:prstGeom>
              <a:noFill/>
              <a:ln>
                <a:solidFill>
                  <a:srgbClr val="00B0F0">
                    <a:alpha val="70000"/>
                  </a:srgb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DUCT</a:t>
                </a:r>
              </a:p>
            </p:txBody>
          </p:sp>
          <p:sp>
            <p:nvSpPr>
              <p:cNvPr id="153" name="3-JSCB"/>
              <p:cNvSpPr txBox="1"/>
              <p:nvPr/>
            </p:nvSpPr>
            <p:spPr>
              <a:xfrm>
                <a:off x="2199139" y="4860175"/>
                <a:ext cx="595035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JSCB</a:t>
                </a:r>
              </a:p>
            </p:txBody>
          </p:sp>
          <p:sp>
            <p:nvSpPr>
              <p:cNvPr id="154" name="3-TIOT"/>
              <p:cNvSpPr txBox="1"/>
              <p:nvPr/>
            </p:nvSpPr>
            <p:spPr>
              <a:xfrm>
                <a:off x="1518511" y="4860175"/>
                <a:ext cx="591829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TIOT</a:t>
                </a:r>
                <a:endParaRPr lang="en-US" sz="1400" dirty="0"/>
              </a:p>
            </p:txBody>
          </p:sp>
          <p:sp>
            <p:nvSpPr>
              <p:cNvPr id="155" name="3-STCB"/>
              <p:cNvSpPr txBox="1"/>
              <p:nvPr/>
            </p:nvSpPr>
            <p:spPr>
              <a:xfrm>
                <a:off x="775411" y="4860175"/>
                <a:ext cx="633507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STCB</a:t>
                </a:r>
                <a:endParaRPr lang="en-US" sz="1400" dirty="0"/>
              </a:p>
            </p:txBody>
          </p:sp>
          <p:sp>
            <p:nvSpPr>
              <p:cNvPr id="156" name="3-RB#n"/>
              <p:cNvSpPr txBox="1"/>
              <p:nvPr/>
            </p:nvSpPr>
            <p:spPr>
              <a:xfrm>
                <a:off x="71616" y="4859645"/>
                <a:ext cx="604653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RB#n</a:t>
                </a:r>
                <a:endParaRPr lang="en-US" sz="1400" dirty="0"/>
              </a:p>
            </p:txBody>
          </p:sp>
          <p:sp>
            <p:nvSpPr>
              <p:cNvPr id="157" name="TCB#3"/>
              <p:cNvSpPr txBox="1"/>
              <p:nvPr/>
            </p:nvSpPr>
            <p:spPr>
              <a:xfrm>
                <a:off x="1041328" y="4110506"/>
                <a:ext cx="864096" cy="369332"/>
              </a:xfrm>
              <a:prstGeom prst="rect">
                <a:avLst/>
              </a:prstGeom>
              <a:noFill/>
              <a:ln>
                <a:solidFill>
                  <a:srgbClr val="00B0F0">
                    <a:alpha val="70000"/>
                  </a:srgb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TCB#5</a:t>
                </a:r>
                <a:endParaRPr lang="en-US" dirty="0"/>
              </a:p>
            </p:txBody>
          </p:sp>
        </p:grpSp>
      </p:grpSp>
      <p:grpSp>
        <p:nvGrpSpPr>
          <p:cNvPr id="12" name="3rd reveal FORMAT TIOT)"/>
          <p:cNvGrpSpPr/>
          <p:nvPr/>
        </p:nvGrpSpPr>
        <p:grpSpPr>
          <a:xfrm>
            <a:off x="373427" y="1242320"/>
            <a:ext cx="8210563" cy="4656440"/>
            <a:chOff x="373427" y="1242320"/>
            <a:chExt cx="8210563" cy="4656440"/>
          </a:xfrm>
        </p:grpSpPr>
        <p:sp>
          <p:nvSpPr>
            <p:cNvPr id="88" name="Group maker artifact"/>
            <p:cNvSpPr/>
            <p:nvPr/>
          </p:nvSpPr>
          <p:spPr bwMode="auto">
            <a:xfrm>
              <a:off x="7669590" y="1242320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81" name="list tiot"/>
            <p:cNvSpPr txBox="1"/>
            <p:nvPr/>
          </p:nvSpPr>
          <p:spPr>
            <a:xfrm>
              <a:off x="373427" y="4329100"/>
              <a:ext cx="6785832" cy="156966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TCB#6 RB#1 ------------------------------------------------- z/XDC TPUT</a:t>
              </a:r>
            </a:p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XXX ===&gt; </a:t>
              </a:r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FOEMAT </a:t>
              </a:r>
              <a:r>
                <a:rPr lang="en-US" sz="1200" b="1" dirty="0">
                  <a:solidFill>
                    <a:srgbClr val="FFFF00"/>
                  </a:solidFill>
                  <a:latin typeface="Courier" pitchFamily="49" charset="0"/>
                </a:rPr>
                <a:t>TIOT OBJECT BYTES=18 NARROW</a:t>
              </a:r>
            </a:p>
            <a:p>
              <a:r>
                <a:rPr lang="en-US" sz="1200" b="1" dirty="0">
                  <a:solidFill>
                    <a:schemeClr val="bg1"/>
                  </a:solidFill>
                  <a:latin typeface="Courier" pitchFamily="49" charset="0"/>
                </a:rPr>
                <a:t>_  00000000_007E3FD0 1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(A.S.JES2) --- JES2:TIOT+0, PRIVATE+7E1FD0</a:t>
              </a:r>
            </a:p>
            <a:p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_        +0 TIOCNJOB TIOT1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+0 TIOT   </a:t>
              </a:r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  D1C5E2F2 40404040                    *JES2    *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       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+8 TIOCSTPN </a:t>
              </a:r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TIOCSTEP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+8 TIOCPSTN </a:t>
              </a:r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D1C5E2F2 40404040                    *JES2    *</a:t>
              </a:r>
            </a:p>
            <a:p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_     </a:t>
              </a:r>
              <a:r>
                <a:rPr lang="en-US" sz="1200" b="1" dirty="0">
                  <a:solidFill>
                    <a:srgbClr val="00B0F0"/>
                  </a:solidFill>
                  <a:latin typeface="Courier" pitchFamily="49" charset="0"/>
                </a:rPr>
                <a:t>  +10 TIOCJSTN </a:t>
              </a:r>
              <a:r>
                <a:rPr lang="en-US" sz="1200" b="1" dirty="0">
                  <a:solidFill>
                    <a:srgbClr val="FF0000"/>
                  </a:solidFill>
                  <a:latin typeface="Courier" pitchFamily="49" charset="0"/>
                </a:rPr>
                <a:t>40404040 40404040                    *        *</a:t>
              </a:r>
            </a:p>
          </p:txBody>
        </p:sp>
      </p:grpSp>
      <p:grpSp>
        <p:nvGrpSpPr>
          <p:cNvPr id="29" name="4th reveal (TIOT ovals and arrow)"/>
          <p:cNvGrpSpPr/>
          <p:nvPr/>
        </p:nvGrpSpPr>
        <p:grpSpPr>
          <a:xfrm>
            <a:off x="3877039" y="2351314"/>
            <a:ext cx="3596608" cy="2680287"/>
            <a:chOff x="3877039" y="2351314"/>
            <a:chExt cx="3596608" cy="2680287"/>
          </a:xfrm>
        </p:grpSpPr>
        <p:sp>
          <p:nvSpPr>
            <p:cNvPr id="95" name="TIOT cblock oval"/>
            <p:cNvSpPr/>
            <p:nvPr/>
          </p:nvSpPr>
          <p:spPr bwMode="auto">
            <a:xfrm>
              <a:off x="6619210" y="2351314"/>
              <a:ext cx="854437" cy="516289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96" name="JES2:TIOT oval"/>
            <p:cNvSpPr/>
            <p:nvPr/>
          </p:nvSpPr>
          <p:spPr bwMode="auto">
            <a:xfrm>
              <a:off x="3877039" y="4634114"/>
              <a:ext cx="1224136" cy="397487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97" name="Arrow: TIOT caption to TIOT cblock"/>
            <p:cNvCxnSpPr>
              <a:stCxn id="95" idx="3"/>
              <a:endCxn id="96" idx="7"/>
            </p:cNvCxnSpPr>
            <p:nvPr/>
          </p:nvCxnSpPr>
          <p:spPr bwMode="auto">
            <a:xfrm flipH="1">
              <a:off x="4921904" y="2791994"/>
              <a:ext cx="1822435" cy="1900331"/>
            </a:xfrm>
            <a:prstGeom prst="straightConnector1">
              <a:avLst/>
            </a:prstGeom>
            <a:noFill/>
            <a:ln w="63500" cap="flat" cmpd="sng" algn="ctr">
              <a:solidFill>
                <a:srgbClr val="00B0F0">
                  <a:alpha val="70000"/>
                </a:srgb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: Floating Maps"/>
          <p:cNvSpPr>
            <a:spLocks noGrp="1"/>
          </p:cNvSpPr>
          <p:nvPr>
            <p:ph type="ctrTitle"/>
          </p:nvPr>
        </p:nvSpPr>
        <p:spPr>
          <a:xfrm>
            <a:off x="573431" y="980728"/>
            <a:ext cx="7772400" cy="468052"/>
          </a:xfrm>
        </p:spPr>
        <p:txBody>
          <a:bodyPr/>
          <a:lstStyle/>
          <a:p>
            <a:r>
              <a:rPr lang="en-US" dirty="0" smtClean="0"/>
              <a:t>Floating Maps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5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1st reveal (XADATA program)"/>
          <p:cNvGrpSpPr/>
          <p:nvPr/>
        </p:nvGrpSpPr>
        <p:grpSpPr>
          <a:xfrm>
            <a:off x="358624" y="872716"/>
            <a:ext cx="8652026" cy="4068452"/>
            <a:chOff x="358624" y="872716"/>
            <a:chExt cx="8652026" cy="4068452"/>
          </a:xfrm>
        </p:grpSpPr>
        <p:sp>
          <p:nvSpPr>
            <p:cNvPr id="86" name="Group maker artifact"/>
            <p:cNvSpPr/>
            <p:nvPr/>
          </p:nvSpPr>
          <p:spPr bwMode="auto">
            <a:xfrm>
              <a:off x="8096250" y="872716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50" name="XDCADATA program"/>
            <p:cNvGrpSpPr/>
            <p:nvPr/>
          </p:nvGrpSpPr>
          <p:grpSpPr>
            <a:xfrm>
              <a:off x="358624" y="1450521"/>
              <a:ext cx="1368152" cy="3490647"/>
              <a:chOff x="358624" y="1072479"/>
              <a:chExt cx="1368152" cy="3490647"/>
            </a:xfrm>
          </p:grpSpPr>
          <p:sp>
            <p:nvSpPr>
              <p:cNvPr id="17" name="XDCADATA Progam"/>
              <p:cNvSpPr/>
              <p:nvPr/>
            </p:nvSpPr>
            <p:spPr bwMode="auto">
              <a:xfrm>
                <a:off x="358624" y="1718810"/>
                <a:ext cx="1368152" cy="284431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22" name="Label: XDCADATA"/>
              <p:cNvSpPr txBox="1"/>
              <p:nvPr/>
            </p:nvSpPr>
            <p:spPr>
              <a:xfrm>
                <a:off x="398934" y="1072479"/>
                <a:ext cx="128753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Courier" pitchFamily="49" charset="0"/>
                  </a:rPr>
                  <a:t>XDCADATA</a:t>
                </a:r>
              </a:p>
              <a:p>
                <a:pPr algn="ctr"/>
                <a:r>
                  <a:rPr lang="en-US" b="1" dirty="0" smtClean="0">
                    <a:latin typeface="Courier" pitchFamily="49" charset="0"/>
                  </a:rPr>
                  <a:t>program</a:t>
                </a:r>
                <a:endParaRPr lang="en-US" b="1" dirty="0">
                  <a:latin typeface="Courier" pitchFamily="49" charset="0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 bwMode="auto">
              <a:xfrm>
                <a:off x="556646" y="2024844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556646" y="2177244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>
                <a:off x="531594" y="2755529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>
                <a:off x="544120" y="2909820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531594" y="3062550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" name="Straight Connector 35"/>
              <p:cNvCxnSpPr/>
              <p:nvPr/>
            </p:nvCxnSpPr>
            <p:spPr bwMode="auto">
              <a:xfrm>
                <a:off x="545072" y="3223498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>
                <a:off x="544120" y="3333948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>
                <a:off x="544120" y="4250679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>
                <a:off x="531594" y="4108040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>
                <a:off x="531594" y="3954844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>
                <a:off x="531594" y="3807001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>
                <a:off x="556646" y="3657434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>
                <a:off x="556646" y="3498094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>
                <a:off x="556646" y="2329447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Straight Connector 47"/>
              <p:cNvCxnSpPr/>
              <p:nvPr/>
            </p:nvCxnSpPr>
            <p:spPr bwMode="auto">
              <a:xfrm>
                <a:off x="556646" y="2483935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Straight Connector 48"/>
              <p:cNvCxnSpPr/>
              <p:nvPr/>
            </p:nvCxnSpPr>
            <p:spPr bwMode="auto">
              <a:xfrm>
                <a:off x="556646" y="2600844"/>
                <a:ext cx="97210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95" name="3rd reveal part 1 (the arrows)"/>
          <p:cNvGrpSpPr/>
          <p:nvPr/>
        </p:nvGrpSpPr>
        <p:grpSpPr>
          <a:xfrm>
            <a:off x="2080104" y="2157430"/>
            <a:ext cx="6473346" cy="3890945"/>
            <a:chOff x="2080104" y="2157430"/>
            <a:chExt cx="6473346" cy="3890945"/>
          </a:xfrm>
        </p:grpSpPr>
        <p:cxnSp>
          <p:nvCxnSpPr>
            <p:cNvPr id="69" name="Arrow: P31ABFA@ to start of buffer"/>
            <p:cNvCxnSpPr/>
            <p:nvPr/>
          </p:nvCxnSpPr>
          <p:spPr bwMode="auto">
            <a:xfrm flipH="1">
              <a:off x="2080104" y="2157430"/>
              <a:ext cx="972108" cy="1692188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Arrow: P31ABFAZ to end of record"/>
            <p:cNvCxnSpPr/>
            <p:nvPr/>
          </p:nvCxnSpPr>
          <p:spPr bwMode="auto">
            <a:xfrm>
              <a:off x="3419872" y="2392471"/>
              <a:ext cx="2918063" cy="313202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Arrow: P31ABFXX to end of buffer"/>
            <p:cNvCxnSpPr/>
            <p:nvPr/>
          </p:nvCxnSpPr>
          <p:spPr bwMode="auto">
            <a:xfrm>
              <a:off x="3815916" y="2542785"/>
              <a:ext cx="4737534" cy="350559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1" name="4th reveal part 1 (whitemask buffer arrows)"/>
          <p:cNvGrpSpPr/>
          <p:nvPr/>
        </p:nvGrpSpPr>
        <p:grpSpPr>
          <a:xfrm>
            <a:off x="2080104" y="1622147"/>
            <a:ext cx="6473346" cy="4426228"/>
            <a:chOff x="2080104" y="1622147"/>
            <a:chExt cx="6473346" cy="4426228"/>
          </a:xfrm>
        </p:grpSpPr>
        <p:sp>
          <p:nvSpPr>
            <p:cNvPr id="100" name="Group maker artifact"/>
            <p:cNvSpPr/>
            <p:nvPr/>
          </p:nvSpPr>
          <p:spPr bwMode="auto">
            <a:xfrm>
              <a:off x="7143645" y="1622147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99" name="White mask arrows"/>
            <p:cNvGrpSpPr/>
            <p:nvPr/>
          </p:nvGrpSpPr>
          <p:grpSpPr>
            <a:xfrm>
              <a:off x="2080104" y="2157430"/>
              <a:ext cx="6473346" cy="3890945"/>
              <a:chOff x="2080104" y="2157430"/>
              <a:chExt cx="6473346" cy="3890945"/>
            </a:xfrm>
          </p:grpSpPr>
          <p:cxnSp>
            <p:nvCxnSpPr>
              <p:cNvPr id="96" name="Arrow: White mask for P31ABFXX to end of buffer"/>
              <p:cNvCxnSpPr/>
              <p:nvPr/>
            </p:nvCxnSpPr>
            <p:spPr bwMode="auto">
              <a:xfrm>
                <a:off x="3815916" y="2542785"/>
                <a:ext cx="4737534" cy="3505590"/>
              </a:xfrm>
              <a:prstGeom prst="straightConnector1">
                <a:avLst/>
              </a:prstGeom>
              <a:noFill/>
              <a:ln w="635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7" name="Arrow: White mask for P31ABFAZ to end of record"/>
              <p:cNvCxnSpPr/>
              <p:nvPr/>
            </p:nvCxnSpPr>
            <p:spPr bwMode="auto">
              <a:xfrm>
                <a:off x="3419872" y="2389521"/>
                <a:ext cx="2918063" cy="3132029"/>
              </a:xfrm>
              <a:prstGeom prst="straightConnector1">
                <a:avLst/>
              </a:prstGeom>
              <a:noFill/>
              <a:ln w="635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8" name="Arrow: White mask for P31ABFA@ to start of buffer"/>
              <p:cNvCxnSpPr/>
              <p:nvPr/>
            </p:nvCxnSpPr>
            <p:spPr bwMode="auto">
              <a:xfrm flipH="1">
                <a:off x="2080104" y="2157430"/>
                <a:ext cx="972108" cy="1692188"/>
              </a:xfrm>
              <a:prstGeom prst="straightConnector1">
                <a:avLst/>
              </a:prstGeom>
              <a:noFill/>
              <a:ln w="635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35" name="4th reveal part 2 (explode arrows)"/>
          <p:cNvGrpSpPr/>
          <p:nvPr/>
        </p:nvGrpSpPr>
        <p:grpSpPr>
          <a:xfrm>
            <a:off x="2051720" y="1090296"/>
            <a:ext cx="6501730" cy="3166796"/>
            <a:chOff x="2051720" y="1090296"/>
            <a:chExt cx="6501730" cy="3166796"/>
          </a:xfrm>
        </p:grpSpPr>
        <p:sp>
          <p:nvSpPr>
            <p:cNvPr id="134" name="Group maker artifact"/>
            <p:cNvSpPr/>
            <p:nvPr/>
          </p:nvSpPr>
          <p:spPr bwMode="auto">
            <a:xfrm>
              <a:off x="7597521" y="1090296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119" name="Explode arrows"/>
            <p:cNvGrpSpPr/>
            <p:nvPr/>
          </p:nvGrpSpPr>
          <p:grpSpPr>
            <a:xfrm>
              <a:off x="2051720" y="2006909"/>
              <a:ext cx="6501730" cy="2250183"/>
              <a:chOff x="2051720" y="2006909"/>
              <a:chExt cx="6501730" cy="2250183"/>
            </a:xfrm>
          </p:grpSpPr>
          <p:cxnSp>
            <p:nvCxnSpPr>
              <p:cNvPr id="103" name="Explode arrow: upper left"/>
              <p:cNvCxnSpPr/>
              <p:nvPr/>
            </p:nvCxnSpPr>
            <p:spPr bwMode="auto">
              <a:xfrm flipV="1">
                <a:off x="2051720" y="2006909"/>
                <a:ext cx="2700300" cy="1890143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0" name="Explode arrow: lower left"/>
              <p:cNvCxnSpPr/>
              <p:nvPr/>
            </p:nvCxnSpPr>
            <p:spPr bwMode="auto">
              <a:xfrm flipV="1">
                <a:off x="2051720" y="3104380"/>
                <a:ext cx="2700300" cy="1152712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1" name="Explode arrow: upper right"/>
              <p:cNvCxnSpPr/>
              <p:nvPr/>
            </p:nvCxnSpPr>
            <p:spPr bwMode="auto">
              <a:xfrm flipV="1">
                <a:off x="4860032" y="2006909"/>
                <a:ext cx="3693418" cy="1890143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2" name="Explode arrow: lower right"/>
              <p:cNvCxnSpPr/>
              <p:nvPr/>
            </p:nvCxnSpPr>
            <p:spPr bwMode="auto">
              <a:xfrm flipV="1">
                <a:off x="4860032" y="3104380"/>
                <a:ext cx="3693418" cy="1152712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39" name="5th reveal part 1 (whitemask buffer arrows)"/>
          <p:cNvGrpSpPr/>
          <p:nvPr/>
        </p:nvGrpSpPr>
        <p:grpSpPr>
          <a:xfrm>
            <a:off x="2051720" y="1196752"/>
            <a:ext cx="6936977" cy="3060340"/>
            <a:chOff x="2051720" y="1196752"/>
            <a:chExt cx="6936977" cy="3060340"/>
          </a:xfrm>
        </p:grpSpPr>
        <p:sp>
          <p:nvSpPr>
            <p:cNvPr id="138" name="Group maker artifact"/>
            <p:cNvSpPr/>
            <p:nvPr/>
          </p:nvSpPr>
          <p:spPr bwMode="auto">
            <a:xfrm>
              <a:off x="8074297" y="1196752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132" name="Explode arrow whitemasks"/>
            <p:cNvGrpSpPr/>
            <p:nvPr/>
          </p:nvGrpSpPr>
          <p:grpSpPr>
            <a:xfrm>
              <a:off x="2051720" y="2004696"/>
              <a:ext cx="6506830" cy="2252396"/>
              <a:chOff x="2051720" y="2004696"/>
              <a:chExt cx="6506830" cy="2252396"/>
            </a:xfrm>
          </p:grpSpPr>
          <p:cxnSp>
            <p:nvCxnSpPr>
              <p:cNvPr id="129" name="Explode arrow: upper right"/>
              <p:cNvCxnSpPr/>
              <p:nvPr/>
            </p:nvCxnSpPr>
            <p:spPr bwMode="auto">
              <a:xfrm flipV="1">
                <a:off x="4865132" y="2004696"/>
                <a:ext cx="3693418" cy="1890142"/>
              </a:xfrm>
              <a:prstGeom prst="straightConnector1">
                <a:avLst/>
              </a:prstGeom>
              <a:noFill/>
              <a:ln w="635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7" name="Explode arrow: Whitemask upper left"/>
              <p:cNvCxnSpPr/>
              <p:nvPr/>
            </p:nvCxnSpPr>
            <p:spPr bwMode="auto">
              <a:xfrm flipV="1">
                <a:off x="2051720" y="2009191"/>
                <a:ext cx="2700300" cy="1890143"/>
              </a:xfrm>
              <a:prstGeom prst="straightConnector1">
                <a:avLst/>
              </a:prstGeom>
              <a:noFill/>
              <a:ln w="635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8" name="Explode arrow: Whitemask lower left"/>
              <p:cNvCxnSpPr/>
              <p:nvPr/>
            </p:nvCxnSpPr>
            <p:spPr bwMode="auto">
              <a:xfrm flipV="1">
                <a:off x="2051720" y="3102307"/>
                <a:ext cx="2700300" cy="1152712"/>
              </a:xfrm>
              <a:prstGeom prst="straightConnector1">
                <a:avLst/>
              </a:prstGeom>
              <a:noFill/>
              <a:ln w="635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1" name="Explode arrow: lower right"/>
              <p:cNvCxnSpPr/>
              <p:nvPr/>
            </p:nvCxnSpPr>
            <p:spPr bwMode="auto">
              <a:xfrm flipV="1">
                <a:off x="4860032" y="3104380"/>
                <a:ext cx="3693418" cy="1152712"/>
              </a:xfrm>
              <a:prstGeom prst="straightConnector1">
                <a:avLst/>
              </a:prstGeom>
              <a:noFill/>
              <a:ln w="635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37" name="4th reveal part 3 (header explode box)"/>
          <p:cNvGrpSpPr/>
          <p:nvPr/>
        </p:nvGrpSpPr>
        <p:grpSpPr>
          <a:xfrm>
            <a:off x="4752020" y="1196752"/>
            <a:ext cx="3801430" cy="1936819"/>
            <a:chOff x="4752020" y="1196752"/>
            <a:chExt cx="3801430" cy="1936819"/>
          </a:xfrm>
        </p:grpSpPr>
        <p:sp>
          <p:nvSpPr>
            <p:cNvPr id="136" name="Group maker artifact"/>
            <p:cNvSpPr/>
            <p:nvPr/>
          </p:nvSpPr>
          <p:spPr bwMode="auto">
            <a:xfrm>
              <a:off x="7488324" y="1196752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133" name="Header explode box"/>
            <p:cNvGrpSpPr/>
            <p:nvPr/>
          </p:nvGrpSpPr>
          <p:grpSpPr>
            <a:xfrm>
              <a:off x="4752020" y="1659869"/>
              <a:ext cx="3801430" cy="1473702"/>
              <a:chOff x="4752020" y="1659869"/>
              <a:chExt cx="3801430" cy="1473702"/>
            </a:xfrm>
          </p:grpSpPr>
          <p:sp>
            <p:nvSpPr>
              <p:cNvPr id="123" name="Label: ADATA header fields explode"/>
              <p:cNvSpPr txBox="1"/>
              <p:nvPr/>
            </p:nvSpPr>
            <p:spPr>
              <a:xfrm>
                <a:off x="5250748" y="1659869"/>
                <a:ext cx="28039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latin typeface="Courier" pitchFamily="49" charset="0"/>
                  </a:rPr>
                  <a:t>ADATA Header Fields</a:t>
                </a:r>
                <a:endParaRPr lang="en-US" b="1" dirty="0">
                  <a:latin typeface="Courier" pitchFamily="49" charset="0"/>
                </a:endParaRPr>
              </a:p>
            </p:txBody>
          </p:sp>
          <p:sp>
            <p:nvSpPr>
              <p:cNvPr id="93" name="ADATA Header fields explode"/>
              <p:cNvSpPr/>
              <p:nvPr/>
            </p:nvSpPr>
            <p:spPr bwMode="auto">
              <a:xfrm>
                <a:off x="4752020" y="2006909"/>
                <a:ext cx="3801430" cy="112666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</p:grpSp>
      </p:grpSp>
      <p:grpSp>
        <p:nvGrpSpPr>
          <p:cNvPr id="90" name="2nd reveal (AFPDA31 data area)"/>
          <p:cNvGrpSpPr/>
          <p:nvPr/>
        </p:nvGrpSpPr>
        <p:grpSpPr>
          <a:xfrm>
            <a:off x="776739" y="1468259"/>
            <a:ext cx="3453223" cy="1752521"/>
            <a:chOff x="776739" y="1468259"/>
            <a:chExt cx="3453223" cy="1752521"/>
          </a:xfrm>
        </p:grpSpPr>
        <p:grpSp>
          <p:nvGrpSpPr>
            <p:cNvPr id="89" name="AFPDA31 data area"/>
            <p:cNvGrpSpPr/>
            <p:nvPr/>
          </p:nvGrpSpPr>
          <p:grpSpPr>
            <a:xfrm>
              <a:off x="2663788" y="1468259"/>
              <a:ext cx="1566174" cy="1752521"/>
              <a:chOff x="2663788" y="1468259"/>
              <a:chExt cx="1566174" cy="1752521"/>
            </a:xfrm>
          </p:grpSpPr>
          <p:sp>
            <p:nvSpPr>
              <p:cNvPr id="45" name="AFPDA31"/>
              <p:cNvSpPr/>
              <p:nvPr/>
            </p:nvSpPr>
            <p:spPr bwMode="auto">
              <a:xfrm>
                <a:off x="2663788" y="1734080"/>
                <a:ext cx="1566174" cy="14867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55" name="Label: AFPDA31"/>
              <p:cNvSpPr txBox="1"/>
              <p:nvPr/>
            </p:nvSpPr>
            <p:spPr>
              <a:xfrm>
                <a:off x="2987638" y="1468259"/>
                <a:ext cx="9364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Courier" pitchFamily="49" charset="0"/>
                  </a:rPr>
                  <a:t>AFPDA31</a:t>
                </a:r>
                <a:endParaRPr lang="en-US" sz="1400" b="1" dirty="0">
                  <a:latin typeface="Courier" pitchFamily="49" charset="0"/>
                </a:endParaRPr>
              </a:p>
            </p:txBody>
          </p:sp>
        </p:grpSp>
        <p:sp>
          <p:nvSpPr>
            <p:cNvPr id="46" name="R11"/>
            <p:cNvSpPr txBox="1"/>
            <p:nvPr/>
          </p:nvSpPr>
          <p:spPr>
            <a:xfrm>
              <a:off x="776739" y="2559827"/>
              <a:ext cx="50687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Courier" pitchFamily="49" charset="0"/>
                </a:rPr>
                <a:t>R11</a:t>
              </a:r>
              <a:endParaRPr lang="en-US" sz="1400" b="1" dirty="0">
                <a:latin typeface="Courier" pitchFamily="49" charset="0"/>
              </a:endParaRPr>
            </a:p>
          </p:txBody>
        </p:sp>
        <p:cxnSp>
          <p:nvCxnSpPr>
            <p:cNvPr id="52" name="Arrow: R11 to AFODA31"/>
            <p:cNvCxnSpPr/>
            <p:nvPr/>
          </p:nvCxnSpPr>
          <p:spPr bwMode="auto">
            <a:xfrm flipV="1">
              <a:off x="1164921" y="1734081"/>
              <a:ext cx="1498867" cy="90891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94" name="3rd reveal part 2 (the buffer)"/>
          <p:cNvGrpSpPr/>
          <p:nvPr/>
        </p:nvGrpSpPr>
        <p:grpSpPr>
          <a:xfrm>
            <a:off x="2051720" y="2006909"/>
            <a:ext cx="6552728" cy="4086387"/>
            <a:chOff x="2051720" y="2006909"/>
            <a:chExt cx="6552728" cy="4086387"/>
          </a:xfrm>
        </p:grpSpPr>
        <p:grpSp>
          <p:nvGrpSpPr>
            <p:cNvPr id="91" name="P31ABxxx fields"/>
            <p:cNvGrpSpPr/>
            <p:nvPr/>
          </p:nvGrpSpPr>
          <p:grpSpPr>
            <a:xfrm>
              <a:off x="2977515" y="2006909"/>
              <a:ext cx="965009" cy="593936"/>
              <a:chOff x="2977515" y="2006909"/>
              <a:chExt cx="965009" cy="593936"/>
            </a:xfrm>
          </p:grpSpPr>
          <p:sp>
            <p:nvSpPr>
              <p:cNvPr id="56" name="P31ABFxx field names"/>
              <p:cNvSpPr/>
              <p:nvPr/>
            </p:nvSpPr>
            <p:spPr bwMode="auto">
              <a:xfrm>
                <a:off x="2978966" y="2006909"/>
                <a:ext cx="953819" cy="5939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>
                    <a:latin typeface="Courier" pitchFamily="49" charset="0"/>
                  </a:rPr>
                  <a:t>P31ABFA</a:t>
                </a:r>
                <a:r>
                  <a:rPr lang="en-US" sz="1200" b="1" dirty="0" smtClean="0">
                    <a:latin typeface="Courier" pitchFamily="49" charset="0"/>
                  </a:rPr>
                  <a:t>@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latin typeface="Courier" pitchFamily="49" charset="0"/>
                  </a:rPr>
                  <a:t>P31APFAZ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latin typeface="Courier" pitchFamily="49" charset="0"/>
                  </a:rPr>
                  <a:t>P31APFZZ</a:t>
                </a:r>
              </a:p>
            </p:txBody>
          </p:sp>
          <p:cxnSp>
            <p:nvCxnSpPr>
              <p:cNvPr id="58" name="Fields divider 1"/>
              <p:cNvCxnSpPr/>
              <p:nvPr/>
            </p:nvCxnSpPr>
            <p:spPr bwMode="auto">
              <a:xfrm>
                <a:off x="2977515" y="2236471"/>
                <a:ext cx="956310" cy="5714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Fields divider 2"/>
              <p:cNvCxnSpPr/>
              <p:nvPr/>
            </p:nvCxnSpPr>
            <p:spPr bwMode="auto">
              <a:xfrm>
                <a:off x="2986214" y="2420888"/>
                <a:ext cx="956310" cy="5714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21" name="ADATA Construction Buffer"/>
            <p:cNvGrpSpPr/>
            <p:nvPr/>
          </p:nvGrpSpPr>
          <p:grpSpPr>
            <a:xfrm>
              <a:off x="2051720" y="3897052"/>
              <a:ext cx="6552728" cy="2196244"/>
              <a:chOff x="2051720" y="3897052"/>
              <a:chExt cx="6552728" cy="2196244"/>
            </a:xfrm>
          </p:grpSpPr>
          <p:sp>
            <p:nvSpPr>
              <p:cNvPr id="5" name="ADATA Construction Buffer"/>
              <p:cNvSpPr/>
              <p:nvPr/>
            </p:nvSpPr>
            <p:spPr bwMode="auto">
              <a:xfrm>
                <a:off x="2051720" y="3897052"/>
                <a:ext cx="6552728" cy="219624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dirty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6" name="ADATA Header"/>
              <p:cNvSpPr/>
              <p:nvPr/>
            </p:nvSpPr>
            <p:spPr bwMode="auto">
              <a:xfrm>
                <a:off x="2051720" y="3897052"/>
                <a:ext cx="2808312" cy="36004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u="none" strike="noStrike" cap="none" normalizeH="0" baseline="0" dirty="0" smtClean="0">
                    <a:ln>
                      <a:noFill/>
                    </a:ln>
                    <a:effectLst/>
                    <a:latin typeface="Courier" pitchFamily="49" charset="0"/>
                  </a:rPr>
                  <a:t>ADATA Header fields</a:t>
                </a:r>
              </a:p>
            </p:txBody>
          </p:sp>
          <p:sp>
            <p:nvSpPr>
              <p:cNvPr id="7" name="ADATA body part 1"/>
              <p:cNvSpPr/>
              <p:nvPr/>
            </p:nvSpPr>
            <p:spPr bwMode="auto">
              <a:xfrm>
                <a:off x="2051720" y="3897052"/>
                <a:ext cx="6552728" cy="13321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8" name="ADATA bidy, part 2"/>
              <p:cNvSpPr/>
              <p:nvPr/>
            </p:nvSpPr>
            <p:spPr bwMode="auto">
              <a:xfrm>
                <a:off x="2051720" y="5237929"/>
                <a:ext cx="4320480" cy="32403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cxnSp>
            <p:nvCxnSpPr>
              <p:cNvPr id="10" name="Whiteout mask"/>
              <p:cNvCxnSpPr/>
              <p:nvPr/>
            </p:nvCxnSpPr>
            <p:spPr bwMode="auto">
              <a:xfrm>
                <a:off x="2087724" y="5229200"/>
                <a:ext cx="4284476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" name="Label: ADATA Consruction Buffer"/>
              <p:cNvSpPr txBox="1"/>
              <p:nvPr/>
            </p:nvSpPr>
            <p:spPr>
              <a:xfrm>
                <a:off x="3512523" y="5723964"/>
                <a:ext cx="36311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latin typeface="Courier" pitchFamily="49" charset="0"/>
                  </a:rPr>
                  <a:t>ADATA Construction Buffer</a:t>
                </a:r>
                <a:endParaRPr lang="en-US" b="1" dirty="0">
                  <a:latin typeface="Courier" pitchFamily="49" charset="0"/>
                </a:endParaRPr>
              </a:p>
            </p:txBody>
          </p:sp>
          <p:sp>
            <p:nvSpPr>
              <p:cNvPr id="20" name="Label: Boday of ADATA record"/>
              <p:cNvSpPr txBox="1"/>
              <p:nvPr/>
            </p:nvSpPr>
            <p:spPr>
              <a:xfrm rot="21019368">
                <a:off x="3995936" y="4563126"/>
                <a:ext cx="29418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latin typeface="Courier" pitchFamily="49" charset="0"/>
                  </a:rPr>
                  <a:t>Body of ADATA record</a:t>
                </a:r>
                <a:endParaRPr lang="en-US" b="1" dirty="0">
                  <a:latin typeface="Courier" pitchFamily="49" charset="0"/>
                </a:endParaRPr>
              </a:p>
            </p:txBody>
          </p:sp>
        </p:grpSp>
      </p:grpSp>
      <p:grpSp>
        <p:nvGrpSpPr>
          <p:cNvPr id="141" name="5th reveal part 2 (AREFTYPE field)"/>
          <p:cNvGrpSpPr/>
          <p:nvPr/>
        </p:nvGrpSpPr>
        <p:grpSpPr>
          <a:xfrm>
            <a:off x="5004806" y="1329916"/>
            <a:ext cx="3855118" cy="961553"/>
            <a:chOff x="5004806" y="1329916"/>
            <a:chExt cx="3855118" cy="961553"/>
          </a:xfrm>
        </p:grpSpPr>
        <p:sp>
          <p:nvSpPr>
            <p:cNvPr id="140" name="group maker artifact"/>
            <p:cNvSpPr/>
            <p:nvPr/>
          </p:nvSpPr>
          <p:spPr bwMode="auto">
            <a:xfrm>
              <a:off x="7945524" y="1329916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5" name="ARECTYPE"/>
            <p:cNvSpPr/>
            <p:nvPr/>
          </p:nvSpPr>
          <p:spPr bwMode="auto">
            <a:xfrm>
              <a:off x="5004806" y="2009191"/>
              <a:ext cx="986054" cy="2822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ARECTYPE</a:t>
              </a:r>
            </a:p>
          </p:txBody>
        </p:sp>
      </p:grpSp>
      <p:grpSp>
        <p:nvGrpSpPr>
          <p:cNvPr id="143" name="5th reveal part 3 (ADATALEN fild)"/>
          <p:cNvGrpSpPr/>
          <p:nvPr/>
        </p:nvGrpSpPr>
        <p:grpSpPr>
          <a:xfrm>
            <a:off x="7600846" y="1329916"/>
            <a:ext cx="1387851" cy="1790109"/>
            <a:chOff x="7600846" y="1329916"/>
            <a:chExt cx="1387851" cy="1790109"/>
          </a:xfrm>
        </p:grpSpPr>
        <p:sp>
          <p:nvSpPr>
            <p:cNvPr id="142" name="Group maker artifact"/>
            <p:cNvSpPr/>
            <p:nvPr/>
          </p:nvSpPr>
          <p:spPr bwMode="auto">
            <a:xfrm>
              <a:off x="8074297" y="1329916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6" name="ADATALEN"/>
            <p:cNvSpPr/>
            <p:nvPr/>
          </p:nvSpPr>
          <p:spPr bwMode="auto">
            <a:xfrm>
              <a:off x="7600846" y="2837747"/>
              <a:ext cx="946902" cy="2822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ADATALEN</a:t>
              </a:r>
            </a:p>
          </p:txBody>
        </p:sp>
      </p:grpSp>
      <p:grpSp>
        <p:nvGrpSpPr>
          <p:cNvPr id="154" name="6th reveal (ADATELEN arrows)"/>
          <p:cNvGrpSpPr/>
          <p:nvPr/>
        </p:nvGrpSpPr>
        <p:grpSpPr>
          <a:xfrm>
            <a:off x="4860033" y="3051810"/>
            <a:ext cx="3554352" cy="2482091"/>
            <a:chOff x="4860033" y="3051810"/>
            <a:chExt cx="3554352" cy="2482091"/>
          </a:xfrm>
        </p:grpSpPr>
        <p:cxnSp>
          <p:nvCxnSpPr>
            <p:cNvPr id="145" name="ADATALEN underline"/>
            <p:cNvCxnSpPr/>
            <p:nvPr/>
          </p:nvCxnSpPr>
          <p:spPr bwMode="auto">
            <a:xfrm flipV="1">
              <a:off x="7692918" y="3051810"/>
              <a:ext cx="721467" cy="19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8" name="ADATALEN start arrow"/>
            <p:cNvCxnSpPr/>
            <p:nvPr/>
          </p:nvCxnSpPr>
          <p:spPr bwMode="auto">
            <a:xfrm flipH="1">
              <a:off x="4860033" y="3059430"/>
              <a:ext cx="3179067" cy="83990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0" name="ADATALEN end arrow"/>
            <p:cNvCxnSpPr/>
            <p:nvPr/>
          </p:nvCxnSpPr>
          <p:spPr bwMode="auto">
            <a:xfrm flipH="1">
              <a:off x="6388926" y="3059430"/>
              <a:ext cx="1650174" cy="247447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Floating Maps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468052"/>
          </a:xfrm>
        </p:spPr>
        <p:txBody>
          <a:bodyPr/>
          <a:lstStyle/>
          <a:p>
            <a:r>
              <a:rPr lang="en-US" dirty="0" smtClean="0"/>
              <a:t>Floating Equates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75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Initial Display"/>
          <p:cNvGrpSpPr/>
          <p:nvPr/>
        </p:nvGrpSpPr>
        <p:grpSpPr>
          <a:xfrm>
            <a:off x="253134" y="1432783"/>
            <a:ext cx="6338821" cy="4206761"/>
            <a:chOff x="253134" y="1432783"/>
            <a:chExt cx="6338821" cy="4206761"/>
          </a:xfrm>
        </p:grpSpPr>
        <p:sp>
          <p:nvSpPr>
            <p:cNvPr id="201" name="Group maker artifact"/>
            <p:cNvSpPr/>
            <p:nvPr/>
          </p:nvSpPr>
          <p:spPr bwMode="auto">
            <a:xfrm>
              <a:off x="467544" y="4725144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04" name="ADATA script [...]"/>
            <p:cNvSpPr txBox="1"/>
            <p:nvPr/>
          </p:nvSpPr>
          <p:spPr>
            <a:xfrm>
              <a:off x="253134" y="1432783"/>
              <a:ext cx="6338821" cy="230832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[...]</a:t>
              </a: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</p:txBody>
        </p:sp>
      </p:grpSp>
      <p:grpSp>
        <p:nvGrpSpPr>
          <p:cNvPr id="197" name="1st reveal (ABUFFER)"/>
          <p:cNvGrpSpPr/>
          <p:nvPr/>
        </p:nvGrpSpPr>
        <p:grpSpPr>
          <a:xfrm>
            <a:off x="143508" y="1432783"/>
            <a:ext cx="7488832" cy="4930895"/>
            <a:chOff x="143508" y="1432783"/>
            <a:chExt cx="7488832" cy="4930895"/>
          </a:xfrm>
        </p:grpSpPr>
        <p:sp>
          <p:nvSpPr>
            <p:cNvPr id="5" name="ADATA Construction Buffer"/>
            <p:cNvSpPr/>
            <p:nvPr/>
          </p:nvSpPr>
          <p:spPr bwMode="auto">
            <a:xfrm>
              <a:off x="1308735" y="3915406"/>
              <a:ext cx="6323605" cy="23988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" b="1" i="1" u="none" strike="noStrike" cap="none" normalizeH="0" baseline="0" dirty="0" smtClean="0">
                <a:ln>
                  <a:noFill/>
                </a:ln>
                <a:solidFill>
                  <a:srgbClr val="66CCFF"/>
                </a:solidFill>
                <a:effectLst/>
                <a:latin typeface="Courier" pitchFamily="49" charset="0"/>
              </a:endParaRPr>
            </a:p>
          </p:txBody>
        </p:sp>
        <p:sp>
          <p:nvSpPr>
            <p:cNvPr id="18" name="Label: ADATA Consruction Buffer"/>
            <p:cNvSpPr txBox="1"/>
            <p:nvPr/>
          </p:nvSpPr>
          <p:spPr>
            <a:xfrm>
              <a:off x="2737861" y="5910872"/>
              <a:ext cx="3376422" cy="4528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Courier" pitchFamily="49" charset="0"/>
                </a:rPr>
                <a:t>ADATA Construction Buffer</a:t>
              </a:r>
              <a:endParaRPr lang="en-US" sz="1200" b="1" dirty="0">
                <a:latin typeface="Courier" pitchFamily="49" charset="0"/>
              </a:endParaRPr>
            </a:p>
          </p:txBody>
        </p:sp>
        <p:sp>
          <p:nvSpPr>
            <p:cNvPr id="153" name="ABUFFER"/>
            <p:cNvSpPr txBox="1"/>
            <p:nvPr/>
          </p:nvSpPr>
          <p:spPr>
            <a:xfrm>
              <a:off x="143508" y="3960828"/>
              <a:ext cx="898057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ABUFFER</a:t>
              </a:r>
            </a:p>
          </p:txBody>
        </p:sp>
        <p:cxnSp>
          <p:nvCxnSpPr>
            <p:cNvPr id="67" name="ABUFFER arrow"/>
            <p:cNvCxnSpPr/>
            <p:nvPr/>
          </p:nvCxnSpPr>
          <p:spPr bwMode="auto">
            <a:xfrm flipV="1">
              <a:off x="1015365" y="3930015"/>
              <a:ext cx="293370" cy="180975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5" name="ABUFFER command"/>
            <p:cNvSpPr txBox="1"/>
            <p:nvPr/>
          </p:nvSpPr>
          <p:spPr>
            <a:xfrm>
              <a:off x="251520" y="1432783"/>
              <a:ext cx="6338821" cy="230832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[...]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EQUATE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ABUFFER   .P31ABFA@? 7FFF       FLOAT </a:t>
              </a:r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DATA</a:t>
              </a: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</p:grpSp>
      <p:grpSp>
        <p:nvGrpSpPr>
          <p:cNvPr id="82" name="2nd reveal (ABUFFERZ)"/>
          <p:cNvGrpSpPr/>
          <p:nvPr/>
        </p:nvGrpSpPr>
        <p:grpSpPr>
          <a:xfrm>
            <a:off x="251520" y="1433954"/>
            <a:ext cx="8659144" cy="4884931"/>
            <a:chOff x="251520" y="1433954"/>
            <a:chExt cx="8659144" cy="4884931"/>
          </a:xfrm>
        </p:grpSpPr>
        <p:sp>
          <p:nvSpPr>
            <p:cNvPr id="122" name="ABUFFERZ"/>
            <p:cNvSpPr txBox="1"/>
            <p:nvPr/>
          </p:nvSpPr>
          <p:spPr>
            <a:xfrm>
              <a:off x="7979071" y="5998775"/>
              <a:ext cx="931593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ABUFFERZ</a:t>
              </a:r>
              <a:endParaRPr lang="en-US" sz="12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  <p:cxnSp>
          <p:nvCxnSpPr>
            <p:cNvPr id="182" name="ABUFFERZ arrow"/>
            <p:cNvCxnSpPr/>
            <p:nvPr/>
          </p:nvCxnSpPr>
          <p:spPr bwMode="auto">
            <a:xfrm flipH="1">
              <a:off x="7648575" y="6134100"/>
              <a:ext cx="361950" cy="184785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6" name="ABUFFERZ command"/>
            <p:cNvSpPr txBox="1"/>
            <p:nvPr/>
          </p:nvSpPr>
          <p:spPr>
            <a:xfrm>
              <a:off x="251520" y="1433954"/>
              <a:ext cx="6338821" cy="230832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[...]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EQUATE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ABUFFER   .P31ABFA@? 7FFF       FLOAT DATA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ABUFFERZ  .P31ABFZZ?            F     D    </a:t>
              </a: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</p:grpSp>
      <p:grpSp>
        <p:nvGrpSpPr>
          <p:cNvPr id="208" name="3rd reveal (ABUILTZ)"/>
          <p:cNvGrpSpPr/>
          <p:nvPr/>
        </p:nvGrpSpPr>
        <p:grpSpPr>
          <a:xfrm>
            <a:off x="251520" y="1433954"/>
            <a:ext cx="7370385" cy="4335100"/>
            <a:chOff x="251520" y="1433954"/>
            <a:chExt cx="7370385" cy="4335100"/>
          </a:xfrm>
        </p:grpSpPr>
        <p:grpSp>
          <p:nvGrpSpPr>
            <p:cNvPr id="198" name="Z'ADATA boundary"/>
            <p:cNvGrpSpPr/>
            <p:nvPr/>
          </p:nvGrpSpPr>
          <p:grpSpPr>
            <a:xfrm>
              <a:off x="1303780" y="3915406"/>
              <a:ext cx="6318125" cy="1818522"/>
              <a:chOff x="1333701" y="3915406"/>
              <a:chExt cx="6318125" cy="1818522"/>
            </a:xfrm>
          </p:grpSpPr>
          <p:sp>
            <p:nvSpPr>
              <p:cNvPr id="7" name="ADATA body part 1"/>
              <p:cNvSpPr/>
              <p:nvPr/>
            </p:nvSpPr>
            <p:spPr bwMode="auto">
              <a:xfrm>
                <a:off x="1333701" y="3915406"/>
                <a:ext cx="6318125" cy="14550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8" name="ADATA bidy, part 2"/>
              <p:cNvSpPr/>
              <p:nvPr/>
            </p:nvSpPr>
            <p:spPr bwMode="auto">
              <a:xfrm>
                <a:off x="1333702" y="5379995"/>
                <a:ext cx="4152948" cy="35393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cxnSp>
            <p:nvCxnSpPr>
              <p:cNvPr id="10" name="Whiteout mask"/>
              <p:cNvCxnSpPr/>
              <p:nvPr/>
            </p:nvCxnSpPr>
            <p:spPr bwMode="auto">
              <a:xfrm>
                <a:off x="1368309" y="5370462"/>
                <a:ext cx="4111817" cy="3543"/>
              </a:xfrm>
              <a:prstGeom prst="line">
                <a:avLst/>
              </a:prstGeom>
              <a:noFill/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0" name="Label: Body of ADATA record"/>
            <p:cNvSpPr txBox="1"/>
            <p:nvPr/>
          </p:nvSpPr>
          <p:spPr>
            <a:xfrm rot="21019368">
              <a:off x="2760757" y="5010912"/>
              <a:ext cx="21310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Courier" pitchFamily="49" charset="0"/>
                </a:rPr>
                <a:t>Body of ADATA record</a:t>
              </a:r>
              <a:endParaRPr lang="en-US" sz="1200" b="1" dirty="0">
                <a:latin typeface="Courier" pitchFamily="49" charset="0"/>
              </a:endParaRPr>
            </a:p>
          </p:txBody>
        </p:sp>
        <p:sp>
          <p:nvSpPr>
            <p:cNvPr id="152" name="ABUILTZ"/>
            <p:cNvSpPr txBox="1"/>
            <p:nvPr/>
          </p:nvSpPr>
          <p:spPr>
            <a:xfrm>
              <a:off x="5933362" y="5492055"/>
              <a:ext cx="898057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ABUILTZ</a:t>
              </a:r>
              <a:endParaRPr lang="en-US" sz="12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  <p:cxnSp>
          <p:nvCxnSpPr>
            <p:cNvPr id="181" name="ABUILTZ arrow"/>
            <p:cNvCxnSpPr/>
            <p:nvPr/>
          </p:nvCxnSpPr>
          <p:spPr bwMode="auto">
            <a:xfrm flipH="1">
              <a:off x="5460289" y="5629276"/>
              <a:ext cx="512446" cy="99059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7" name="ABUILTZ  command"/>
            <p:cNvSpPr txBox="1"/>
            <p:nvPr/>
          </p:nvSpPr>
          <p:spPr>
            <a:xfrm>
              <a:off x="251520" y="1433954"/>
              <a:ext cx="6338821" cy="230832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[...]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EQUATE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ABUFFER   .P31ABFA@? 7FFF       FLOAT DATA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ABUFFERZ  .P31ABFZZ?            F     D   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ABUILTZ   .P31ABFAZ?            F     D    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                                                  </a:t>
              </a:r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</p:grpSp>
      <p:grpSp>
        <p:nvGrpSpPr>
          <p:cNvPr id="207" name="4th reveal (AHEADERZ)"/>
          <p:cNvGrpSpPr/>
          <p:nvPr/>
        </p:nvGrpSpPr>
        <p:grpSpPr>
          <a:xfrm>
            <a:off x="251520" y="1433954"/>
            <a:ext cx="6338821" cy="3196148"/>
            <a:chOff x="251520" y="1433954"/>
            <a:chExt cx="6338821" cy="3196148"/>
          </a:xfrm>
        </p:grpSpPr>
        <p:sp>
          <p:nvSpPr>
            <p:cNvPr id="147" name="AHEADERZ"/>
            <p:cNvSpPr txBox="1"/>
            <p:nvPr/>
          </p:nvSpPr>
          <p:spPr>
            <a:xfrm>
              <a:off x="4426072" y="4353103"/>
              <a:ext cx="931593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AHEADERZ</a:t>
              </a:r>
              <a:endParaRPr lang="en-US" sz="12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  <p:cxnSp>
          <p:nvCxnSpPr>
            <p:cNvPr id="180" name="AHEADERZ arrow"/>
            <p:cNvCxnSpPr/>
            <p:nvPr/>
          </p:nvCxnSpPr>
          <p:spPr bwMode="auto">
            <a:xfrm flipH="1" flipV="1">
              <a:off x="4044316" y="4309111"/>
              <a:ext cx="428624" cy="182879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1" name="AHEADERZ command"/>
            <p:cNvSpPr txBox="1"/>
            <p:nvPr/>
          </p:nvSpPr>
          <p:spPr>
            <a:xfrm>
              <a:off x="251520" y="1433954"/>
              <a:ext cx="6338821" cy="230832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[...]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EQUATE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ABUFFER   .P31ABFA@? 7FFF       FLOAT DATA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ABUFFERZ  .P31ABFZZ?            F     D   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ABUILTZ   .P31ABFAZ?            F     D    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                                                  </a:t>
              </a:r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    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AHEADERZ  ABUFFER+C             F     D    </a:t>
              </a:r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 smtClean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  <p:sp>
          <p:nvSpPr>
            <p:cNvPr id="54" name="Header box"/>
            <p:cNvSpPr/>
            <p:nvPr/>
          </p:nvSpPr>
          <p:spPr bwMode="auto">
            <a:xfrm>
              <a:off x="1316354" y="3926703"/>
              <a:ext cx="2715813" cy="3819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3" name="Label: ADATA Header"/>
            <p:cNvSpPr txBox="1"/>
            <p:nvPr/>
          </p:nvSpPr>
          <p:spPr>
            <a:xfrm>
              <a:off x="1835832" y="4120282"/>
              <a:ext cx="1296144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Courier" pitchFamily="49" charset="0"/>
                </a:rPr>
                <a:t>ADATA Header</a:t>
              </a:r>
            </a:p>
          </p:txBody>
        </p:sp>
      </p:grpSp>
      <p:grpSp>
        <p:nvGrpSpPr>
          <p:cNvPr id="185" name="5th reveal (ARECTYPE)"/>
          <p:cNvGrpSpPr/>
          <p:nvPr/>
        </p:nvGrpSpPr>
        <p:grpSpPr>
          <a:xfrm>
            <a:off x="251520" y="1433954"/>
            <a:ext cx="6338821" cy="2748222"/>
            <a:chOff x="251520" y="1433954"/>
            <a:chExt cx="6338821" cy="2748222"/>
          </a:xfrm>
        </p:grpSpPr>
        <p:sp>
          <p:nvSpPr>
            <p:cNvPr id="151" name="ARECTYPE"/>
            <p:cNvSpPr txBox="1"/>
            <p:nvPr/>
          </p:nvSpPr>
          <p:spPr>
            <a:xfrm>
              <a:off x="1449501" y="3951344"/>
              <a:ext cx="762203" cy="2308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>
                  <a:solidFill>
                    <a:srgbClr val="FFFF00"/>
                  </a:solidFill>
                  <a:latin typeface="Courier" pitchFamily="49" charset="0"/>
                </a:rPr>
                <a:t>ARECTYPE</a:t>
              </a:r>
              <a:endParaRPr lang="en-US" sz="9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  <p:sp>
          <p:nvSpPr>
            <p:cNvPr id="158" name="ARECTYPE command"/>
            <p:cNvSpPr txBox="1"/>
            <p:nvPr/>
          </p:nvSpPr>
          <p:spPr>
            <a:xfrm>
              <a:off x="251520" y="1433954"/>
              <a:ext cx="6338821" cy="230832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[...]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EQUATE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ABUFFER   .P31ABFA@? 7FFF       FLOAT DATA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ABUFFERZ  .P31ABFZZ?            F     D   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ABUILTZ   .P31ABFAZ?            F     D    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                                                  </a:t>
              </a:r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AHEADERZ  ABUFFER+C             F     D    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    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ARECTYPE  ABUFFER+1 2           F     D    </a:t>
              </a: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</p:grpSp>
      <p:grpSp>
        <p:nvGrpSpPr>
          <p:cNvPr id="186" name="6th reveal (ADATALEN)"/>
          <p:cNvGrpSpPr/>
          <p:nvPr/>
        </p:nvGrpSpPr>
        <p:grpSpPr>
          <a:xfrm>
            <a:off x="251520" y="1434292"/>
            <a:ext cx="6338821" cy="2854190"/>
            <a:chOff x="251520" y="1434292"/>
            <a:chExt cx="6338821" cy="2854190"/>
          </a:xfrm>
        </p:grpSpPr>
        <p:sp>
          <p:nvSpPr>
            <p:cNvPr id="149" name="ADATALEN"/>
            <p:cNvSpPr txBox="1"/>
            <p:nvPr/>
          </p:nvSpPr>
          <p:spPr>
            <a:xfrm>
              <a:off x="3236595" y="4057650"/>
              <a:ext cx="774617" cy="2308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>
                  <a:solidFill>
                    <a:srgbClr val="FFFF00"/>
                  </a:solidFill>
                  <a:latin typeface="Courier" pitchFamily="49" charset="0"/>
                </a:rPr>
                <a:t>ADATALEN</a:t>
              </a:r>
              <a:endParaRPr lang="en-US" sz="9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  <p:sp>
          <p:nvSpPr>
            <p:cNvPr id="159" name="ADATALEN command"/>
            <p:cNvSpPr txBox="1"/>
            <p:nvPr/>
          </p:nvSpPr>
          <p:spPr>
            <a:xfrm>
              <a:off x="251520" y="1434292"/>
              <a:ext cx="6338821" cy="230832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[...]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EQUATE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ABUFFER   .P31ABFA@? 7FFF       FLOAT DATA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ABUFFERZ  .P31ABFZZ?            F     D   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ABUILTZ   .P31ABFAZ?            F     D    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                                                  </a:t>
              </a:r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AHEADERZ  ABUFFER+C             F     D    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    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ARECTYPE  ABUFFER+1 2           F     D   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ADATALEN  ABUFFER+A 2           F     D    </a:t>
              </a:r>
            </a:p>
            <a:p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</p:grpSp>
      <p:grpSp>
        <p:nvGrpSpPr>
          <p:cNvPr id="194" name="7th reveal (ADATAZ)"/>
          <p:cNvGrpSpPr/>
          <p:nvPr/>
        </p:nvGrpSpPr>
        <p:grpSpPr>
          <a:xfrm>
            <a:off x="251520" y="1433954"/>
            <a:ext cx="6338821" cy="4290571"/>
            <a:chOff x="251520" y="1433954"/>
            <a:chExt cx="6338821" cy="4290571"/>
          </a:xfrm>
        </p:grpSpPr>
        <p:sp>
          <p:nvSpPr>
            <p:cNvPr id="146" name="ADATAZ"/>
            <p:cNvSpPr txBox="1"/>
            <p:nvPr/>
          </p:nvSpPr>
          <p:spPr>
            <a:xfrm>
              <a:off x="4283968" y="5230889"/>
              <a:ext cx="779193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ADATAZ</a:t>
              </a:r>
              <a:endParaRPr lang="en-US" sz="12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  <p:cxnSp>
          <p:nvCxnSpPr>
            <p:cNvPr id="179" name="ADATAZ arrow"/>
            <p:cNvCxnSpPr/>
            <p:nvPr/>
          </p:nvCxnSpPr>
          <p:spPr bwMode="auto">
            <a:xfrm>
              <a:off x="4991100" y="5381625"/>
              <a:ext cx="455295" cy="34290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0" name="ADATAZ command"/>
            <p:cNvSpPr txBox="1"/>
            <p:nvPr/>
          </p:nvSpPr>
          <p:spPr>
            <a:xfrm>
              <a:off x="251520" y="1433954"/>
              <a:ext cx="6338821" cy="230832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[...]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EQUATE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ABUFFER   .P31ABFA@? 7FFF       FLOAT DATA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ABUFFERZ  .P31ABFZZ?            F     D   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ABUILTZ   .P31ABFAZ?            F     D    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                                                  </a:t>
              </a:r>
              <a:endParaRPr lang="en-US" sz="16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AHEADERZ  ABUFFER+C             F     D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    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ARECTYPE  ABUFFER+1 2           F     D    </a:t>
              </a:r>
            </a:p>
            <a:p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EQ     ADATALEN  ABUFFER+A 2           F     D    </a:t>
              </a:r>
            </a:p>
            <a:p>
              <a:r>
                <a:rPr lang="en-US" sz="1600" b="1" dirty="0" smtClean="0">
                  <a:solidFill>
                    <a:srgbClr val="FFFF00"/>
                  </a:solidFill>
                  <a:latin typeface="Courier" pitchFamily="49" charset="0"/>
                </a:rPr>
                <a:t>EQ     </a:t>
              </a:r>
              <a:r>
                <a:rPr lang="en-US" sz="1600" b="1" dirty="0">
                  <a:solidFill>
                    <a:srgbClr val="FFFF00"/>
                  </a:solidFill>
                  <a:latin typeface="Courier" pitchFamily="49" charset="0"/>
                </a:rPr>
                <a:t>ADATAZ    AHEADERZ+X2(ADATALEN) F     D    </a:t>
              </a:r>
            </a:p>
          </p:txBody>
        </p:sp>
      </p:grpSp>
      <p:grpSp>
        <p:nvGrpSpPr>
          <p:cNvPr id="260" name="8th reveal (whitemasks and ADATAZ cmd)"/>
          <p:cNvGrpSpPr/>
          <p:nvPr/>
        </p:nvGrpSpPr>
        <p:grpSpPr>
          <a:xfrm>
            <a:off x="11797" y="1340768"/>
            <a:ext cx="8916687" cy="5004556"/>
            <a:chOff x="11797" y="1340768"/>
            <a:chExt cx="8916687" cy="5004556"/>
          </a:xfrm>
        </p:grpSpPr>
        <p:sp>
          <p:nvSpPr>
            <p:cNvPr id="211" name="ABUFFER Whitemask"/>
            <p:cNvSpPr/>
            <p:nvPr/>
          </p:nvSpPr>
          <p:spPr bwMode="auto">
            <a:xfrm>
              <a:off x="11797" y="3876721"/>
              <a:ext cx="1275984" cy="4117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2" name="ARECTYPE Whitemask"/>
            <p:cNvSpPr/>
            <p:nvPr/>
          </p:nvSpPr>
          <p:spPr bwMode="auto">
            <a:xfrm>
              <a:off x="1403649" y="3933293"/>
              <a:ext cx="864096" cy="2748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3" name="AHEADERZ Whitemask"/>
            <p:cNvSpPr/>
            <p:nvPr/>
          </p:nvSpPr>
          <p:spPr bwMode="auto">
            <a:xfrm>
              <a:off x="4044316" y="4293096"/>
              <a:ext cx="1355776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4" name="AHEADERZ Whitemask"/>
            <p:cNvSpPr/>
            <p:nvPr/>
          </p:nvSpPr>
          <p:spPr bwMode="auto">
            <a:xfrm>
              <a:off x="5465426" y="5445224"/>
              <a:ext cx="1446834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5" name="ABUFFERZ Whitemask"/>
            <p:cNvSpPr/>
            <p:nvPr/>
          </p:nvSpPr>
          <p:spPr bwMode="auto">
            <a:xfrm>
              <a:off x="7652385" y="5949280"/>
              <a:ext cx="1276099" cy="396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9" name="whitemask for script"/>
            <p:cNvSpPr/>
            <p:nvPr/>
          </p:nvSpPr>
          <p:spPr bwMode="auto">
            <a:xfrm>
              <a:off x="143508" y="1340768"/>
              <a:ext cx="6768752" cy="25359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10" name="ADATAZ command"/>
            <p:cNvSpPr txBox="1"/>
            <p:nvPr/>
          </p:nvSpPr>
          <p:spPr>
            <a:xfrm>
              <a:off x="1077700" y="2388399"/>
              <a:ext cx="6696744" cy="40011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00"/>
                  </a:solidFill>
                  <a:latin typeface="Courier" pitchFamily="49" charset="0"/>
                </a:rPr>
                <a:t>EQ     </a:t>
              </a:r>
              <a:r>
                <a:rPr lang="en-US" sz="2000" b="1" dirty="0">
                  <a:solidFill>
                    <a:srgbClr val="FFFF00"/>
                  </a:solidFill>
                  <a:latin typeface="Courier" pitchFamily="49" charset="0"/>
                </a:rPr>
                <a:t>ADATAZ    AHEADERZ+X2(ADATALEN) F </a:t>
              </a:r>
              <a:r>
                <a:rPr lang="en-US" sz="2000" b="1" dirty="0" smtClean="0">
                  <a:solidFill>
                    <a:srgbClr val="FFFF00"/>
                  </a:solidFill>
                  <a:latin typeface="Courier" pitchFamily="49" charset="0"/>
                </a:rPr>
                <a:t>D    </a:t>
              </a:r>
              <a:endParaRPr lang="en-US" sz="20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</p:grpSp>
      <p:grpSp>
        <p:nvGrpSpPr>
          <p:cNvPr id="262" name="9th reveal (connectors)"/>
          <p:cNvGrpSpPr/>
          <p:nvPr/>
        </p:nvGrpSpPr>
        <p:grpSpPr>
          <a:xfrm>
            <a:off x="2756885" y="2482459"/>
            <a:ext cx="4292716" cy="2804836"/>
            <a:chOff x="2756885" y="2482459"/>
            <a:chExt cx="4292716" cy="2804836"/>
          </a:xfrm>
        </p:grpSpPr>
        <p:sp>
          <p:nvSpPr>
            <p:cNvPr id="219" name="Curly brace"/>
            <p:cNvSpPr/>
            <p:nvPr/>
          </p:nvSpPr>
          <p:spPr>
            <a:xfrm rot="16200000">
              <a:off x="5221537" y="1832922"/>
              <a:ext cx="1178528" cy="24776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/>
              <a:r>
                <a:rPr lang="en-US" sz="15500" dirty="0" smtClean="0">
                  <a:ln w="3175">
                    <a:noFill/>
                    <a:prstDash val="solid"/>
                  </a:ln>
                  <a:solidFill>
                    <a:srgbClr val="906818"/>
                  </a:solidFill>
                  <a:effectLst/>
                  <a:latin typeface="Swis721 BdCnOul BT" pitchFamily="82" charset="0"/>
                  <a:cs typeface="Aparajita" pitchFamily="34" charset="0"/>
                </a:rPr>
                <a:t>{</a:t>
              </a:r>
              <a:endParaRPr lang="en-US" sz="15500" dirty="0">
                <a:ln w="3175">
                  <a:noFill/>
                  <a:prstDash val="solid"/>
                </a:ln>
                <a:solidFill>
                  <a:srgbClr val="906818"/>
                </a:solidFill>
                <a:effectLst/>
                <a:latin typeface="Swis721 BdCnOul BT" pitchFamily="82" charset="0"/>
                <a:cs typeface="Aparajita" pitchFamily="34" charset="0"/>
              </a:endParaRPr>
            </a:p>
          </p:txBody>
        </p:sp>
        <p:sp>
          <p:nvSpPr>
            <p:cNvPr id="254" name="Curved arrow"/>
            <p:cNvSpPr/>
            <p:nvPr/>
          </p:nvSpPr>
          <p:spPr bwMode="auto">
            <a:xfrm>
              <a:off x="4023360" y="3356610"/>
              <a:ext cx="1985010" cy="815340"/>
            </a:xfrm>
            <a:custGeom>
              <a:avLst/>
              <a:gdLst>
                <a:gd name="connsiteX0" fmla="*/ 1992630 w 1992630"/>
                <a:gd name="connsiteY0" fmla="*/ 0 h 826770"/>
                <a:gd name="connsiteX1" fmla="*/ 1855470 w 1992630"/>
                <a:gd name="connsiteY1" fmla="*/ 624840 h 826770"/>
                <a:gd name="connsiteX2" fmla="*/ 1318260 w 1992630"/>
                <a:gd name="connsiteY2" fmla="*/ 765810 h 826770"/>
                <a:gd name="connsiteX3" fmla="*/ 0 w 1992630"/>
                <a:gd name="connsiteY3" fmla="*/ 826770 h 82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2630" h="826770">
                  <a:moveTo>
                    <a:pt x="1992630" y="0"/>
                  </a:moveTo>
                  <a:cubicBezTo>
                    <a:pt x="1980247" y="248602"/>
                    <a:pt x="1967865" y="497205"/>
                    <a:pt x="1855470" y="624840"/>
                  </a:cubicBezTo>
                  <a:cubicBezTo>
                    <a:pt x="1743075" y="752475"/>
                    <a:pt x="1627505" y="732155"/>
                    <a:pt x="1318260" y="765810"/>
                  </a:cubicBezTo>
                  <a:cubicBezTo>
                    <a:pt x="1009015" y="799465"/>
                    <a:pt x="504507" y="813117"/>
                    <a:pt x="0" y="826770"/>
                  </a:cubicBezTo>
                </a:path>
              </a:pathLst>
            </a:custGeom>
            <a:noFill/>
            <a:ln w="63500" cap="flat" cmpd="sng" algn="ctr">
              <a:solidFill>
                <a:srgbClr val="906818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256" name="Straight Arrow"/>
            <p:cNvCxnSpPr/>
            <p:nvPr/>
          </p:nvCxnSpPr>
          <p:spPr bwMode="auto">
            <a:xfrm>
              <a:off x="3836670" y="4320540"/>
              <a:ext cx="447298" cy="910349"/>
            </a:xfrm>
            <a:prstGeom prst="straightConnector1">
              <a:avLst/>
            </a:prstGeom>
            <a:noFill/>
            <a:ln w="63500" cap="flat" cmpd="sng" algn="ctr">
              <a:solidFill>
                <a:srgbClr val="906818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1" name="Label: Body of ADATA record"/>
            <p:cNvSpPr txBox="1"/>
            <p:nvPr/>
          </p:nvSpPr>
          <p:spPr>
            <a:xfrm rot="21019368">
              <a:off x="2756885" y="5010296"/>
              <a:ext cx="21310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Courier" pitchFamily="49" charset="0"/>
                </a:rPr>
                <a:t>Body of ADATA record</a:t>
              </a:r>
              <a:endParaRPr lang="en-US" sz="1200" b="1" dirty="0">
                <a:latin typeface="Courier" pitchFamily="49" charset="0"/>
              </a:endParaRPr>
            </a:p>
          </p:txBody>
        </p:sp>
      </p:grpSp>
      <p:grpSp>
        <p:nvGrpSpPr>
          <p:cNvPr id="14" name="10th reveal (moved bottom boundary)"/>
          <p:cNvGrpSpPr/>
          <p:nvPr/>
        </p:nvGrpSpPr>
        <p:grpSpPr>
          <a:xfrm>
            <a:off x="1294254" y="2807969"/>
            <a:ext cx="6338085" cy="3102903"/>
            <a:chOff x="1294254" y="2807969"/>
            <a:chExt cx="6338085" cy="3102903"/>
          </a:xfrm>
        </p:grpSpPr>
        <p:sp>
          <p:nvSpPr>
            <p:cNvPr id="3" name="Whitemask 1"/>
            <p:cNvSpPr/>
            <p:nvPr/>
          </p:nvSpPr>
          <p:spPr bwMode="auto">
            <a:xfrm>
              <a:off x="1327785" y="4316730"/>
              <a:ext cx="6282690" cy="15941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5" name="Whitemask 2"/>
            <p:cNvSpPr/>
            <p:nvPr/>
          </p:nvSpPr>
          <p:spPr bwMode="auto">
            <a:xfrm>
              <a:off x="4038600" y="3935730"/>
              <a:ext cx="2075683" cy="11135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6" name="Whitemask 3"/>
            <p:cNvSpPr/>
            <p:nvPr/>
          </p:nvSpPr>
          <p:spPr bwMode="auto">
            <a:xfrm>
              <a:off x="4899908" y="2807969"/>
              <a:ext cx="2149693" cy="10877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13" name="New bottom boundary"/>
            <p:cNvGrpSpPr/>
            <p:nvPr/>
          </p:nvGrpSpPr>
          <p:grpSpPr>
            <a:xfrm>
              <a:off x="1294254" y="3926837"/>
              <a:ext cx="6338085" cy="1637058"/>
              <a:chOff x="1294254" y="3926837"/>
              <a:chExt cx="6338085" cy="1637058"/>
            </a:xfrm>
          </p:grpSpPr>
          <p:sp>
            <p:nvSpPr>
              <p:cNvPr id="4" name="boundary 1"/>
              <p:cNvSpPr/>
              <p:nvPr/>
            </p:nvSpPr>
            <p:spPr bwMode="auto">
              <a:xfrm>
                <a:off x="1294254" y="3926837"/>
                <a:ext cx="6338085" cy="126635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59" name="Boundary 2"/>
              <p:cNvSpPr/>
              <p:nvPr/>
            </p:nvSpPr>
            <p:spPr bwMode="auto">
              <a:xfrm>
                <a:off x="1310640" y="5193031"/>
                <a:ext cx="3581228" cy="37086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cxnSp>
            <p:nvCxnSpPr>
              <p:cNvPr id="9" name="Whitemask line"/>
              <p:cNvCxnSpPr/>
              <p:nvPr/>
            </p:nvCxnSpPr>
            <p:spPr bwMode="auto">
              <a:xfrm>
                <a:off x="1327785" y="5193030"/>
                <a:ext cx="3556635" cy="0"/>
              </a:xfrm>
              <a:prstGeom prst="line">
                <a:avLst/>
              </a:prstGeom>
              <a:noFill/>
              <a:ln w="158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66" name="ADATAZ"/>
            <p:cNvSpPr txBox="1"/>
            <p:nvPr/>
          </p:nvSpPr>
          <p:spPr>
            <a:xfrm>
              <a:off x="3712635" y="5060213"/>
              <a:ext cx="779193" cy="276999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FFFF00"/>
                  </a:solidFill>
                  <a:latin typeface="Courier" pitchFamily="49" charset="0"/>
                </a:rPr>
                <a:t>ADATAZ</a:t>
              </a:r>
              <a:endParaRPr lang="en-US" sz="1200" b="1" dirty="0">
                <a:solidFill>
                  <a:srgbClr val="FFFF00"/>
                </a:solidFill>
                <a:latin typeface="Courier" pitchFamily="49" charset="0"/>
              </a:endParaRPr>
            </a:p>
          </p:txBody>
        </p:sp>
        <p:cxnSp>
          <p:nvCxnSpPr>
            <p:cNvPr id="65" name="ADATAZ arrow"/>
            <p:cNvCxnSpPr/>
            <p:nvPr/>
          </p:nvCxnSpPr>
          <p:spPr bwMode="auto">
            <a:xfrm>
              <a:off x="4426072" y="5210175"/>
              <a:ext cx="455295" cy="34290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7" name="Label: Body of ADATA record"/>
            <p:cNvSpPr txBox="1"/>
            <p:nvPr/>
          </p:nvSpPr>
          <p:spPr>
            <a:xfrm rot="21019368">
              <a:off x="2758790" y="4650256"/>
              <a:ext cx="21310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Courier" pitchFamily="49" charset="0"/>
                </a:rPr>
                <a:t>Body of ADATA record</a:t>
              </a:r>
              <a:endParaRPr lang="en-US" sz="1200" b="1" dirty="0">
                <a:latin typeface="Courier" pitchFamily="49" charset="0"/>
              </a:endParaRPr>
            </a:p>
          </p:txBody>
        </p:sp>
      </p:grpSp>
      <p:sp>
        <p:nvSpPr>
          <p:cNvPr id="2" name="Title Floating Maps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468052"/>
          </a:xfrm>
        </p:spPr>
        <p:txBody>
          <a:bodyPr/>
          <a:lstStyle/>
          <a:p>
            <a:r>
              <a:rPr lang="en-US" dirty="0" smtClean="0"/>
              <a:t>Floating Equates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26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st reveal (Raw display, no equates)"/>
          <p:cNvSpPr txBox="1"/>
          <p:nvPr/>
        </p:nvSpPr>
        <p:spPr>
          <a:xfrm>
            <a:off x="543872" y="1628800"/>
            <a:ext cx="7808548" cy="470898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FORMAT AFPDA31.P31ABFA@? DATA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NARROW</a:t>
            </a:r>
          </a:p>
          <a:p>
            <a:r>
              <a:rPr lang="nb-NO" sz="1200" b="1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nb-NO" sz="1200" b="1" dirty="0">
                <a:solidFill>
                  <a:schemeClr val="bg1"/>
                </a:solidFill>
                <a:latin typeface="Courier" pitchFamily="49" charset="0"/>
              </a:rPr>
              <a:t>00000000_131D7000 8f </a:t>
            </a:r>
            <a:r>
              <a:rPr lang="nb-NO" sz="1200" b="1" dirty="0">
                <a:solidFill>
                  <a:srgbClr val="00B0F0"/>
                </a:solidFill>
                <a:latin typeface="Courier" pitchFamily="49" charset="0"/>
              </a:rPr>
              <a:t>(A.S.#ADATAT1) --- , @R6+0, XPRIVATE+DD7000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131D7000 @R6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131D7000 @CDP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10000003 00010000 00000098 F2F0F1F3  *...........q2013*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131D7010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F0F2F1F4 F1F6F5F7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F5F6F9F6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60F2F3F4  *021416575696-234*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131D7020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F14BF64B F0404040 0006E4D2 F6F0F8F1  *1.6.0   ..UK6081*</a:t>
            </a:r>
          </a:p>
          <a:p>
            <a:r>
              <a:rPr lang="pt-BR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t-BR" sz="1200" b="1" dirty="0">
                <a:solidFill>
                  <a:srgbClr val="00B0F0"/>
                </a:solidFill>
                <a:latin typeface="Courier" pitchFamily="49" charset="0"/>
              </a:rPr>
              <a:t>131D7030     </a:t>
            </a:r>
            <a:r>
              <a:rPr lang="pt-BR" sz="1200" b="1" dirty="0">
                <a:solidFill>
                  <a:srgbClr val="FF0000"/>
                </a:solidFill>
                <a:latin typeface="Courier" pitchFamily="49" charset="0"/>
              </a:rPr>
              <a:t>     F340A961 D6E240F0 F14BF1F3 4BF0F040  *3 z/OS 01.13.00 *</a:t>
            </a:r>
          </a:p>
          <a:p>
            <a:r>
              <a:rPr lang="it-IT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it-IT" sz="1200" b="1" dirty="0">
                <a:solidFill>
                  <a:srgbClr val="00B0F0"/>
                </a:solidFill>
                <a:latin typeface="Courier" pitchFamily="49" charset="0"/>
              </a:rPr>
              <a:t>131D7040     </a:t>
            </a:r>
            <a:r>
              <a:rPr lang="it-IT" sz="1200" b="1" dirty="0">
                <a:solidFill>
                  <a:srgbClr val="FF0000"/>
                </a:solidFill>
                <a:latin typeface="Courier" pitchFamily="49" charset="0"/>
              </a:rPr>
              <a:t>     40404040 40404040 40407BC1 C4C1E3C1  *          #ADATA*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131D7050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E3F1E7C4 C3C1E2D4 40404040 40404040  *T1XDCASM        *</a:t>
            </a:r>
          </a:p>
          <a:p>
            <a:r>
              <a:rPr lang="pt-BR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t-BR" sz="1200" b="1" dirty="0">
                <a:solidFill>
                  <a:srgbClr val="00B0F0"/>
                </a:solidFill>
                <a:latin typeface="Courier" pitchFamily="49" charset="0"/>
              </a:rPr>
              <a:t>131D7060     </a:t>
            </a:r>
            <a:r>
              <a:rPr lang="pt-BR" sz="1200" b="1" dirty="0">
                <a:solidFill>
                  <a:srgbClr val="FF0000"/>
                </a:solidFill>
                <a:latin typeface="Courier" pitchFamily="49" charset="0"/>
              </a:rPr>
              <a:t>     40400000 00010000 006A0000 00000000  *  .......¦......*</a:t>
            </a:r>
          </a:p>
          <a:p>
            <a:r>
              <a:rPr lang="pt-BR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t-BR" sz="1200" b="1" dirty="0">
                <a:solidFill>
                  <a:srgbClr val="00B0F0"/>
                </a:solidFill>
                <a:latin typeface="Courier" pitchFamily="49" charset="0"/>
              </a:rPr>
              <a:t>131D7070     </a:t>
            </a:r>
            <a:r>
              <a:rPr lang="pt-BR" sz="1200" b="1" dirty="0">
                <a:solidFill>
                  <a:srgbClr val="FF0000"/>
                </a:solidFill>
                <a:latin typeface="Courier" pitchFamily="49" charset="0"/>
              </a:rPr>
              <a:t>     00010000 008A0000 000C0000 00960000  *.............o..*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131D7080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00060000 009C0000 0008C3E2 E64BE9F2  *..........CSW.Z2*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131D7090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F04BC2C1 E2C5C3E2 E6F0F0D4 E2D9C3C1  *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0.BASECSW00MSRCA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131D70A0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C4C1E3C1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-993926207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*DATA*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131D70A4 @R2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t-BR" sz="1200" b="1" dirty="0">
                <a:solidFill>
                  <a:srgbClr val="00B0F0"/>
                </a:solidFill>
                <a:latin typeface="Courier" pitchFamily="49" charset="0"/>
              </a:rPr>
              <a:t>131D70A4 @R15 </a:t>
            </a:r>
            <a:r>
              <a:rPr lang="pt-BR" sz="1200" b="1" dirty="0">
                <a:solidFill>
                  <a:srgbClr val="FF0000"/>
                </a:solidFill>
                <a:latin typeface="Courier" pitchFamily="49" charset="0"/>
              </a:rPr>
              <a:t>    00000000 00000000 00000000 00000000  </a:t>
            </a:r>
            <a:r>
              <a:rPr lang="pt-BR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</a:p>
          <a:p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l-PL" sz="1200" b="1" dirty="0">
                <a:solidFill>
                  <a:srgbClr val="00B0F0"/>
                </a:solidFill>
                <a:latin typeface="Courier" pitchFamily="49" charset="0"/>
              </a:rPr>
              <a:t>131D70B4    </a:t>
            </a:r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      00000000 00000000 00000000 00000000  </a:t>
            </a:r>
            <a:r>
              <a:rPr lang="pl-PL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  <a:endParaRPr lang="en-US" sz="120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l-PL" sz="1200" b="1" dirty="0">
                <a:solidFill>
                  <a:srgbClr val="00B0F0"/>
                </a:solidFill>
                <a:latin typeface="Courier" pitchFamily="49" charset="0"/>
              </a:rPr>
              <a:t>131D70C4   </a:t>
            </a:r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       00000000 00000000 00000000 00000000  *................*</a:t>
            </a:r>
          </a:p>
          <a:p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l-PL" sz="1200" b="1" dirty="0">
                <a:solidFill>
                  <a:srgbClr val="00B0F0"/>
                </a:solidFill>
                <a:latin typeface="Courier" pitchFamily="49" charset="0"/>
              </a:rPr>
              <a:t>131D70D4   </a:t>
            </a:r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       00000000 00000000 00000000 00000000  *................*</a:t>
            </a:r>
          </a:p>
          <a:p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l-PL" sz="1200" b="1" dirty="0">
                <a:solidFill>
                  <a:srgbClr val="00B0F0"/>
                </a:solidFill>
                <a:latin typeface="Courier" pitchFamily="49" charset="0"/>
              </a:rPr>
              <a:t>131D70E4   </a:t>
            </a:r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       00000000 00000000 00000000 00000000  *................*</a:t>
            </a:r>
          </a:p>
          <a:p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l-PL" sz="1200" b="1" dirty="0" smtClean="0">
                <a:solidFill>
                  <a:srgbClr val="00B0F0"/>
                </a:solidFill>
                <a:latin typeface="Courier" pitchFamily="49" charset="0"/>
              </a:rPr>
              <a:t>131D70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F</a:t>
            </a:r>
            <a:r>
              <a:rPr lang="pl-PL" sz="1200" b="1" dirty="0" smtClean="0">
                <a:solidFill>
                  <a:srgbClr val="00B0F0"/>
                </a:solidFill>
                <a:latin typeface="Courier" pitchFamily="49" charset="0"/>
              </a:rPr>
              <a:t>4   </a:t>
            </a:r>
            <a:r>
              <a:rPr lang="pl-PL" sz="1200" b="1" dirty="0" smtClean="0">
                <a:solidFill>
                  <a:srgbClr val="FF0000"/>
                </a:solidFill>
                <a:latin typeface="Courier" pitchFamily="49" charset="0"/>
              </a:rPr>
              <a:t>       </a:t>
            </a:r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00000000 00000000 00000000 00000000  *................*</a:t>
            </a:r>
          </a:p>
          <a:p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l-PL" sz="1200" b="1" dirty="0" smtClean="0">
                <a:solidFill>
                  <a:srgbClr val="00B0F0"/>
                </a:solidFill>
                <a:latin typeface="Courier" pitchFamily="49" charset="0"/>
              </a:rPr>
              <a:t>131D7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10</a:t>
            </a:r>
            <a:r>
              <a:rPr lang="pl-PL" sz="1200" b="1" dirty="0" smtClean="0">
                <a:solidFill>
                  <a:srgbClr val="00B0F0"/>
                </a:solidFill>
                <a:latin typeface="Courier" pitchFamily="49" charset="0"/>
              </a:rPr>
              <a:t>4   </a:t>
            </a:r>
            <a:r>
              <a:rPr lang="pl-PL" sz="1200" b="1" dirty="0" smtClean="0">
                <a:solidFill>
                  <a:srgbClr val="FF0000"/>
                </a:solidFill>
                <a:latin typeface="Courier" pitchFamily="49" charset="0"/>
              </a:rPr>
              <a:t>       </a:t>
            </a:r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00000000 00000000 00000000 00000000  *................*</a:t>
            </a:r>
          </a:p>
          <a:p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l-PL" sz="1200" b="1" dirty="0" smtClean="0">
                <a:solidFill>
                  <a:srgbClr val="00B0F0"/>
                </a:solidFill>
                <a:latin typeface="Courier" pitchFamily="49" charset="0"/>
              </a:rPr>
              <a:t>131D7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11</a:t>
            </a:r>
            <a:r>
              <a:rPr lang="pl-PL" sz="1200" b="1" dirty="0" smtClean="0">
                <a:solidFill>
                  <a:srgbClr val="00B0F0"/>
                </a:solidFill>
                <a:latin typeface="Courier" pitchFamily="49" charset="0"/>
              </a:rPr>
              <a:t>4   </a:t>
            </a:r>
            <a:r>
              <a:rPr lang="pl-PL" sz="1200" b="1" dirty="0" smtClean="0">
                <a:solidFill>
                  <a:srgbClr val="FF0000"/>
                </a:solidFill>
                <a:latin typeface="Courier" pitchFamily="49" charset="0"/>
              </a:rPr>
              <a:t>       </a:t>
            </a:r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00000000 00000000 00000000 00000000  </a:t>
            </a:r>
            <a:r>
              <a:rPr lang="pl-PL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  <a:endParaRPr lang="en-US" sz="120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l-PL" sz="1200" b="1" dirty="0">
                <a:solidFill>
                  <a:srgbClr val="00B0F0"/>
                </a:solidFill>
                <a:latin typeface="Courier" pitchFamily="49" charset="0"/>
              </a:rPr>
              <a:t>131D7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12</a:t>
            </a:r>
            <a:r>
              <a:rPr lang="pl-PL" sz="1200" b="1" dirty="0">
                <a:solidFill>
                  <a:srgbClr val="00B0F0"/>
                </a:solidFill>
                <a:latin typeface="Courier" pitchFamily="49" charset="0"/>
              </a:rPr>
              <a:t>4   </a:t>
            </a:r>
            <a:r>
              <a:rPr lang="pl-PL" sz="1200" b="1" dirty="0">
                <a:solidFill>
                  <a:srgbClr val="FF0000"/>
                </a:solidFill>
                <a:latin typeface="Courier" pitchFamily="49" charset="0"/>
              </a:rPr>
              <a:t>       00000000 00000000 00000000 00000000  *................*</a:t>
            </a:r>
            <a:endParaRPr lang="en-US" sz="1200" b="1" dirty="0" smtClean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4" name="2nd reveal (Display with A-equates)"/>
          <p:cNvSpPr txBox="1"/>
          <p:nvPr/>
        </p:nvSpPr>
        <p:spPr>
          <a:xfrm>
            <a:off x="539552" y="1628800"/>
            <a:ext cx="7808548" cy="470898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XXX 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F ABUFFER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NARROW</a:t>
            </a:r>
            <a:endParaRPr lang="en-US" sz="12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 00000000_131D7000 8f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(A.S.#ADATAT1) --- ABUFFER+0, @R6+0, XPRIVATE+DD7000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+0 @CDP @R6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+0 ABUFFER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10 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16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*.*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+1 ARECTYPE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0000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+0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*..*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+3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03000100 000000                      *.......*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+A ADATALEN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0098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+152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*.q*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F2F0F1F3 F0F2F1F4 F1F6F5F7 F5F6F9F6  *2013021416575696*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+1C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60F2F3F4 F14BF64B F0404040 0006E4D2  *-2341.6.0   ..UK*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+2C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F6F0F8F1 F340A961 D6E240F0 F14BF1F3  *60813 z/OS 01.13*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+3C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4BF0F040 40404040 40404040 40407BC1  *.00           #A*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+4C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C4C1E3C1 E3F1E7C4 C3C1E2D4 40404040  *DATAT1XDCASM    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+5C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40404040 40400000 00010000 006A0000  *      .......¦..*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+6C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00000000 00010000 008A0000 000C0000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+7C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00960000 00060000 009C0000 0008C3E2  *.o............CS*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+8C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E64BE9F2 F04BC2C1 E2C5C3E2 E6F0F0D4  *W.Z20.BASECSW00M*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+9C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E2D9C3C1 C4C1E3C1                    *SRCADATA*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+A4 ABUFDATAZ ADATAZ @R15 @R2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+A4 ABUILTZ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+B4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00000000 00000000 00000000 00000000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+C4      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+D4      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+E4      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00000000 00000000 00000000 00000000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F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4      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00000000 00000000 00000000 00000000  *................*</a:t>
            </a:r>
          </a:p>
        </p:txBody>
      </p:sp>
      <p:sp>
        <p:nvSpPr>
          <p:cNvPr id="5" name="3rd reveal (Display of another adata record)"/>
          <p:cNvSpPr txBox="1"/>
          <p:nvPr/>
        </p:nvSpPr>
        <p:spPr>
          <a:xfrm>
            <a:off x="539552" y="1628800"/>
            <a:ext cx="7808548" cy="470898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XXX 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F ABUFFER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NARROW</a:t>
            </a:r>
            <a:endParaRPr lang="en-US" sz="12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 00000000_131D7000 8f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(A.S.#ADATAT1) --- ABUFFER+0, @R6+0, XPRIVATE+DD7000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+0 @CDP @R6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+0 ABUFFER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10  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16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*.*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+1 ARECTYPE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0020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+32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*..*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+3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03000100 000000                      *.......*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+A ADATALEN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0039 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+57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*..*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+C AHEADERZ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03000000 00000003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+1C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00000000 00000000 00000001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+2C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00000000 00000040 00000005 00000000  *....... 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+3C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00000000 C26DD7D9 E5                 *....B_PRV*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+45 ABUFDATAZ ADATAZ @R15 @R2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+45 ABUILTZ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D3E3C100 00000000 00000000 00000000  *LTA.............*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+55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+65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000000D1 00000008 00000000  *.......J........*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+75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+85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+95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+A5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000000D9  *...............R*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+B5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00000008 00000000 00000000 00000000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  <a:endParaRPr lang="en-US" sz="12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+C5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00000008 00000000 00000000 00000000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+D5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00000008 00000000 00000000 00000000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+E5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00000008 00000000 00000000 00000000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B5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00000008 00000000 00000000 00000000  *................*</a:t>
            </a:r>
            <a:endParaRPr lang="en-US" sz="1200" b="1" dirty="0" smtClean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6" name="4th reveal (Display of another adata record)"/>
          <p:cNvSpPr txBox="1"/>
          <p:nvPr/>
        </p:nvSpPr>
        <p:spPr>
          <a:xfrm>
            <a:off x="539552" y="1628800"/>
            <a:ext cx="7808548" cy="470898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XXX 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F ABUFFER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NARROW</a:t>
            </a:r>
            <a:endParaRPr lang="en-US" sz="12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 00000000_131D7000 8f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(A.S.#ADATAT1) --- ABUFFER+0, @R6+0, XPRIVATE+DD7000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+0 @CDP @R6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+0 ABUFFER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10   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16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*.*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+1 ARECTYPE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0020 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+32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*..*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+3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03000100 000000                      *.......*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+A ADATALEN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0042 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+66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*..*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+C AHEADERZ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FF000000 FFFFFFEE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+1C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00000000 0000001F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+2C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00000040 0000000E 00000000  *....... 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+3C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C1C4C4C3 C4E26DD6 D7C5D9C1  *....ADDCDS_OPERA*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+4C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D5C4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-10812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*ND*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+4E ABUFDATAZ ADATAZ @R15 @R2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+4E ABUILTZ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+5E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0000D100  *..............J.*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+6E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00000800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+7E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+8E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+9E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+AE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00000000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00000800 00000000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  <a:endParaRPr lang="en-US" sz="12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+BE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00000000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00000000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00000800 00000000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+CE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00000000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00000000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00000800 00000000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+DE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00000000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00000000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00000800 00000000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+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E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E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00000000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00000000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00000800 00000000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*................*</a:t>
            </a:r>
            <a:endParaRPr lang="en-US" sz="1200" b="1" dirty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7" name="5th reveal (Display of another adata record)"/>
          <p:cNvSpPr txBox="1"/>
          <p:nvPr/>
        </p:nvSpPr>
        <p:spPr>
          <a:xfrm>
            <a:off x="539552" y="1628800"/>
            <a:ext cx="7808548" cy="470898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XXX 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F ABUFFER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NARROW</a:t>
            </a:r>
            <a:endParaRPr lang="en-US" sz="12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 00000000_131D7000 8f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(A.S.#ADATAT1) --- ABUFFER+0, @R6+0, XPRIVATE+DD7000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+0 @CDP @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R6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+0 ABUFFER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10   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16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 *.*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+1 ARECTYPE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0030 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+48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*..*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+3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03000100 000000                      *.......*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+A ADATALEN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00D4   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+212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*.M*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+C AHEADERZ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00000000 00000008 00000008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+1C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00000001 00000000 00000000 0100A800  *..............y.*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+2C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00010000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+3C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+4C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00000000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+5C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00000047 00000000 00000000 00000088  *...............h*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+6C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00000008 00000000 00000000 00000090  *................*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+7C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00000050 00000000 00000000 E2D9C3C1  *...&amp;........SRCA*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+8C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C4C1E3C1 5C40C3D6 D7E8D9C9 C7C8E37A  *DATA* COPYRIGHT:*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+9C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40E28585 40A38885 40A296A4 99838540  * See the source 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+AC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83968485 40869699 40948183 9996407B  *code for macro #*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+BC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C4C2C3E5 D9E2D54B 40404040 40404040  *DBCVRSN.        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+CC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5C40F1F2 61F1F240 E9F2F040 F0F0F1F0  ** 12/12 Z20 0010*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+DC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F0F0F0F0         -252645136          *0000*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+E0 ABUFDATAZ ADATAZ @R15 @R2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+E0 ABUILTZ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C1C1C4C1 E3C1E3F1 4BD1D6C2 F0F5F8F1  *AADATAT1.JOB0581*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+F0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F44BC4F0 F0F0F0F1 F0F24B6F 00000000  *4.D0000102.?....*</a:t>
            </a:r>
          </a:p>
        </p:txBody>
      </p:sp>
      <p:sp>
        <p:nvSpPr>
          <p:cNvPr id="2" name="Title: Floating Equates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Floating Equates</a:t>
            </a:r>
          </a:p>
        </p:txBody>
      </p:sp>
    </p:spTree>
    <p:extLst>
      <p:ext uri="{BB962C8B-B14F-4D97-AF65-F5344CB8AC3E}">
        <p14:creationId xmlns:p14="http://schemas.microsoft.com/office/powerpoint/2010/main" val="51964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itial display (z/XDC Display screen)"/>
          <p:cNvSpPr txBox="1"/>
          <p:nvPr/>
        </p:nvSpPr>
        <p:spPr>
          <a:xfrm>
            <a:off x="57268" y="1738624"/>
            <a:ext cx="9033242" cy="4624343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-------------------------------------</a:t>
            </a: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Any Questions?</a:t>
            </a: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nn-NO" sz="95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nn-NO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nn-NO" sz="950" b="1" dirty="0" smtClean="0">
                <a:solidFill>
                  <a:srgbClr val="FFFF00"/>
                </a:solidFill>
                <a:latin typeface="Courier" pitchFamily="49" charset="0"/>
              </a:rPr>
              <a:t>L PSW;L EPSW;L RWREGS;;L AREGS</a:t>
            </a:r>
          </a:p>
          <a:p>
            <a:r>
              <a:rPr lang="pt-BR" sz="950" b="1" dirty="0" smtClean="0">
                <a:solidFill>
                  <a:srgbClr val="FF0000"/>
                </a:solidFill>
                <a:latin typeface="Courier" pitchFamily="49" charset="0"/>
              </a:rPr>
              <a:t>_   </a:t>
            </a:r>
            <a:r>
              <a:rPr lang="pt-BR" sz="950" b="1" dirty="0" smtClean="0">
                <a:solidFill>
                  <a:srgbClr val="00B0F0"/>
                </a:solidFill>
                <a:latin typeface="Courier" pitchFamily="49" charset="0"/>
              </a:rPr>
              <a:t>PSW  078D0000 92D03718 (cc-EQ) (31) - .AGOTADAT</a:t>
            </a:r>
          </a:p>
          <a:p>
            <a:r>
              <a:rPr lang="pt-BR" sz="950" b="1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t-BR" sz="950" b="1" dirty="0" smtClean="0">
                <a:solidFill>
                  <a:srgbClr val="00B0F0"/>
                </a:solidFill>
                <a:latin typeface="Courier" pitchFamily="49" charset="0"/>
              </a:rPr>
              <a:t>EPSW  078D0000 92D0371A (cc-EQ) (31) - .XDCADATA.+CDA</a:t>
            </a:r>
          </a:p>
          <a:p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it-IT" sz="950" b="1" dirty="0" smtClean="0">
                <a:solidFill>
                  <a:srgbClr val="00B0F0"/>
                </a:solidFill>
                <a:latin typeface="Courier" pitchFamily="49" charset="0"/>
              </a:rPr>
              <a:t>RW0</a:t>
            </a:r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  00000000_000000D4 00000000_0000E0B8  FFFFFFFF_131D70E0 FFFFFFFF_000000E0  *.......M......\........\.......\*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RW4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FFFFFFFF_0005D074 FFFFFFFF_00000000  FFFFFFFF_131D7000 FFFFFFFF_92402B52  *......}.....................k ..*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RW8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FFFFFFFF_0003BAB0 FFFFFFFF_0003BA94  FFFFFFFF_0000E0B8 FFFFFFFF_12472170  *...............m......\.........*</a:t>
            </a:r>
          </a:p>
          <a:p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it-IT" sz="950" b="1" dirty="0" smtClean="0">
                <a:solidFill>
                  <a:srgbClr val="00B0F0"/>
                </a:solidFill>
                <a:latin typeface="Courier" pitchFamily="49" charset="0"/>
              </a:rPr>
              <a:t>RW12</a:t>
            </a:r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 FFFFFFFF_12D04E98 00000000_12586FF0  00000000_0000030F 00000000_131D70E0  *.....}+q......?0...............\*</a:t>
            </a: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AR0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00000ED4 00000000 FFFFFFFF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*...M............................*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AR8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FFFFFFFF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00000000 00000000  *................................*</a:t>
            </a:r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4" name="initial reveal (Any questions)"/>
          <p:cNvSpPr txBox="1"/>
          <p:nvPr/>
        </p:nvSpPr>
        <p:spPr>
          <a:xfrm>
            <a:off x="1967761" y="2921168"/>
            <a:ext cx="52084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i="1" dirty="0" smtClean="0">
                <a:solidFill>
                  <a:srgbClr val="00B0F0"/>
                </a:solidFill>
              </a:rPr>
              <a:t>Any Questions?</a:t>
            </a:r>
            <a:endParaRPr lang="en-US" sz="6000" b="1" i="1" dirty="0">
              <a:solidFill>
                <a:srgbClr val="00B0F0"/>
              </a:solidFill>
            </a:endParaRPr>
          </a:p>
        </p:txBody>
      </p:sp>
      <p:sp>
        <p:nvSpPr>
          <p:cNvPr id="2" name="Title Floating Equates"/>
          <p:cNvSpPr>
            <a:spLocks noGrp="1"/>
          </p:cNvSpPr>
          <p:nvPr>
            <p:ph type="ctrTitle"/>
          </p:nvPr>
        </p:nvSpPr>
        <p:spPr>
          <a:xfrm>
            <a:off x="729343" y="1020201"/>
            <a:ext cx="7772400" cy="468052"/>
          </a:xfrm>
        </p:spPr>
        <p:txBody>
          <a:bodyPr/>
          <a:lstStyle/>
          <a:p>
            <a:r>
              <a:rPr lang="en-US" sz="3600" b="1" dirty="0" smtClean="0"/>
              <a:t>Last Page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46715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0" b="1" i="1" u="none" strike="noStrike" cap="none" normalizeH="0" baseline="0" smtClean="0">
            <a:ln>
              <a:noFill/>
            </a:ln>
            <a:solidFill>
              <a:srgbClr val="66CCFF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0" b="1" i="1" u="none" strike="noStrike" cap="none" normalizeH="0" baseline="0" smtClean="0">
            <a:ln>
              <a:noFill/>
            </a:ln>
            <a:solidFill>
              <a:srgbClr val="66CCFF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2794</TotalTime>
  <Words>5689</Words>
  <Application>Microsoft Office PowerPoint</Application>
  <PresentationFormat>On-screen Show (4:3)</PresentationFormat>
  <Paragraphs>830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Design</vt:lpstr>
      <vt:lpstr>Using Floating Maps and Equates in z/XDC (by David Cole) </vt:lpstr>
      <vt:lpstr>Floating Maps</vt:lpstr>
      <vt:lpstr>Floating Maps</vt:lpstr>
      <vt:lpstr>Floating Maps</vt:lpstr>
      <vt:lpstr>Floating Maps</vt:lpstr>
      <vt:lpstr>Floating Maps</vt:lpstr>
      <vt:lpstr>Floating Maps</vt:lpstr>
      <vt:lpstr>Floating Maps</vt:lpstr>
      <vt:lpstr>Floating Maps</vt:lpstr>
      <vt:lpstr>Floating Maps</vt:lpstr>
      <vt:lpstr>Floating Maps</vt:lpstr>
      <vt:lpstr>Floating Maps</vt:lpstr>
      <vt:lpstr>Floating Equates</vt:lpstr>
      <vt:lpstr>Floating Equates</vt:lpstr>
      <vt:lpstr>Floating Equates</vt:lpstr>
      <vt:lpstr>Last Page</vt:lpstr>
    </vt:vector>
  </TitlesOfParts>
  <Company>ColeSoft Marketing,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Cole</dc:creator>
  <cp:lastModifiedBy>David Cole</cp:lastModifiedBy>
  <cp:revision>1007</cp:revision>
  <cp:lastPrinted>2013-02-15T09:27:37Z</cp:lastPrinted>
  <dcterms:created xsi:type="dcterms:W3CDTF">2013-02-12T18:25:09Z</dcterms:created>
  <dcterms:modified xsi:type="dcterms:W3CDTF">2013-02-19T22:56:36Z</dcterms:modified>
</cp:coreProperties>
</file>