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60" r:id="rId5"/>
    <p:sldId id="261" r:id="rId6"/>
    <p:sldId id="263" r:id="rId7"/>
    <p:sldId id="262" r:id="rId8"/>
    <p:sldId id="264" r:id="rId9"/>
    <p:sldId id="266" r:id="rId10"/>
    <p:sldId id="265" r:id="rId11"/>
    <p:sldId id="267" r:id="rId12"/>
    <p:sldId id="268" r:id="rId13"/>
    <p:sldId id="269" r:id="rId14"/>
    <p:sldId id="270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5" autoAdjust="0"/>
    <p:restoredTop sz="34919" autoAdjust="0"/>
  </p:normalViewPr>
  <p:slideViewPr>
    <p:cSldViewPr snapToObjects="1" showGuides="1">
      <p:cViewPr varScale="1">
        <p:scale>
          <a:sx n="82" d="100"/>
          <a:sy n="82" d="100"/>
        </p:scale>
        <p:origin x="-1291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114300" cy="1143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66A2F0E-57B5-42B0-B6D9-D9DDADA40FF9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E0D3123-5C00-48FE-B5EC-457EF1D93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494765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1E8D7A3-5139-4323-B0FA-2A3E7976A78F}" type="datetimeFigureOut">
              <a:rPr lang="en-US" smtClean="0"/>
              <a:t>2/19/2013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C81DFA6-334B-403C-ADD4-3BD11926A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015798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talk is about using z/XDC’s “autocloning” features to automatically create multiple maps or equates to label all elements in either</a:t>
            </a:r>
            <a:r>
              <a:rPr lang="en-US" baseline="0" dirty="0" smtClean="0"/>
              <a:t> a continuous list or a chained list.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1EAC4119-9C9B-4682-9FC0-94F51D27C6E0}" type="datetime1">
              <a:rPr lang="en-US" smtClean="0"/>
              <a:t>2/19/2013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457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[Just read the slide]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2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81296F76-90D8-41A6-A922-E653569CE361}" type="datetime1">
              <a:rPr lang="en-US" smtClean="0"/>
              <a:t>2/19/2013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056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u="none" dirty="0" smtClean="0"/>
              <a:t>&lt;implied click1&gt; </a:t>
            </a:r>
            <a:r>
              <a:rPr lang="en-US" dirty="0" smtClean="0"/>
              <a:t>A great example of a contiguous list is</a:t>
            </a:r>
            <a:r>
              <a:rPr lang="en-US" baseline="0" dirty="0" smtClean="0"/>
              <a:t> a Task I/O Table.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It has a header section.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Followed by a variable number of entries.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Each of varying lengths.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And the list is ended by a zero’d length field.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="0" u="none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1" u="sng" dirty="0" smtClean="0"/>
              <a:t>&lt;click2&gt;</a:t>
            </a:r>
            <a:r>
              <a:rPr lang="en-US" b="0" u="none" baseline="0" dirty="0" smtClean="0"/>
              <a:t> </a:t>
            </a:r>
            <a:r>
              <a:rPr lang="en-US" b="0" u="none" dirty="0" smtClean="0"/>
              <a:t>To generate equates labeling</a:t>
            </a:r>
            <a:r>
              <a:rPr lang="en-US" b="0" u="none" baseline="0" dirty="0" smtClean="0"/>
              <a:t> each and every DD entry… that can be done with just a single command!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9B9F37-94CD-4F14-93B6-1538F019A03F}" type="datetime1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82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u="none" dirty="0" smtClean="0"/>
              <a:t>&lt;implied click1&gt; Here’s the raw TIOT storage display.</a:t>
            </a:r>
          </a:p>
          <a:p>
            <a:endParaRPr lang="en-US" b="0" u="none" dirty="0" smtClean="0"/>
          </a:p>
          <a:p>
            <a:r>
              <a:rPr lang="en-US" b="1" u="sng" dirty="0" smtClean="0"/>
              <a:t>&lt;click2&gt;</a:t>
            </a:r>
            <a:r>
              <a:rPr lang="en-US" b="0" u="none" dirty="0" smtClean="0"/>
              <a:t> Here’s the command that will</a:t>
            </a:r>
            <a:r>
              <a:rPr lang="en-US" b="0" u="none" baseline="0" dirty="0" smtClean="0"/>
              <a:t> create up to 200 equates for labeling each DD entry.</a:t>
            </a:r>
          </a:p>
          <a:p>
            <a:endParaRPr lang="en-US" b="0" u="none" baseline="0" dirty="0" smtClean="0"/>
          </a:p>
          <a:p>
            <a:r>
              <a:rPr lang="en-US" b="1" u="sng" dirty="0" smtClean="0"/>
              <a:t>&lt;click3&gt;</a:t>
            </a:r>
            <a:r>
              <a:rPr lang="en-US" b="0" u="none" dirty="0" smtClean="0"/>
              <a:t> I’ll throw in a FORMAT command and press ENTER… And there we are.</a:t>
            </a:r>
          </a:p>
          <a:p>
            <a:endParaRPr lang="en-US" b="0" u="none" dirty="0" smtClean="0"/>
          </a:p>
          <a:p>
            <a:r>
              <a:rPr lang="en-US" b="1" u="sng" dirty="0" smtClean="0"/>
              <a:t>&lt;click4&gt;</a:t>
            </a:r>
            <a:r>
              <a:rPr lang="en-US" b="0" u="none" dirty="0" smtClean="0"/>
              <a:t> In this case, 171 equates were created.</a:t>
            </a:r>
          </a:p>
          <a:p>
            <a:endParaRPr lang="en-US" b="0" u="none" dirty="0" smtClean="0"/>
          </a:p>
          <a:p>
            <a:endParaRPr lang="en-US" b="0" u="none" dirty="0" smtClean="0"/>
          </a:p>
          <a:p>
            <a:r>
              <a:rPr lang="en-US" b="0" u="none" dirty="0" smtClean="0"/>
              <a:t>Actually, this is only a snippet of the display.</a:t>
            </a:r>
          </a:p>
          <a:p>
            <a:r>
              <a:rPr lang="en-US" b="1" u="sng" dirty="0" smtClean="0"/>
              <a:t>&lt;click5&gt;</a:t>
            </a:r>
            <a:r>
              <a:rPr lang="en-US" b="0" u="none" dirty="0" smtClean="0"/>
              <a:t> I actually did this on a widescreen terminal, so the full width display looks</a:t>
            </a:r>
            <a:r>
              <a:rPr lang="en-US" b="0" u="none" baseline="0" dirty="0" smtClean="0"/>
              <a:t> like this.</a:t>
            </a:r>
          </a:p>
          <a:p>
            <a:endParaRPr lang="en-US" b="0" u="none" baseline="0" dirty="0" smtClean="0"/>
          </a:p>
          <a:p>
            <a:r>
              <a:rPr lang="en-US" b="0" u="none" baseline="0" dirty="0" smtClean="0"/>
              <a:t>If I had done it on an 80-column display,</a:t>
            </a:r>
          </a:p>
          <a:p>
            <a:r>
              <a:rPr lang="en-US" b="1" u="sng" dirty="0" smtClean="0"/>
              <a:t>&lt;click6&gt;</a:t>
            </a:r>
            <a:r>
              <a:rPr lang="en-US" b="0" u="none" dirty="0" smtClean="0"/>
              <a:t> it would have looked like this.</a:t>
            </a:r>
          </a:p>
          <a:p>
            <a:r>
              <a:rPr lang="en-US" b="0" u="none" dirty="0" smtClean="0"/>
              <a:t>And</a:t>
            </a:r>
            <a:r>
              <a:rPr lang="en-US" b="0" u="none" baseline="0" dirty="0" smtClean="0"/>
              <a:t> I have to admit… That’s </a:t>
            </a:r>
            <a:r>
              <a:rPr lang="en-US" b="0" u="none" baseline="0" dirty="0" err="1" smtClean="0"/>
              <a:t>kinda</a:t>
            </a:r>
            <a:r>
              <a:rPr lang="en-US" b="0" u="none" baseline="0" dirty="0" smtClean="0"/>
              <a:t> yucky…</a:t>
            </a:r>
          </a:p>
          <a:p>
            <a:r>
              <a:rPr lang="en-US" b="0" u="none" baseline="0" dirty="0" smtClean="0"/>
              <a:t>That’s because most TIOT entries are 5 words long, but the 80-column display accommodates only four words across.</a:t>
            </a:r>
            <a:endParaRPr lang="en-US" b="0" u="non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9B9F37-94CD-4F14-93B6-1538F019A03F}" type="datetime1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82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Ok, let’s unpack this a bit. </a:t>
            </a:r>
          </a:p>
          <a:p>
            <a:endParaRPr lang="en-US" dirty="0" smtClean="0"/>
          </a:p>
          <a:p>
            <a:r>
              <a:rPr lang="en-US" b="1" u="sng" dirty="0" smtClean="0"/>
              <a:t>&lt;click1&gt;</a:t>
            </a:r>
            <a:r>
              <a:rPr lang="en-US" dirty="0" smtClean="0"/>
              <a:t> That long, hairy command I issued???</a:t>
            </a:r>
            <a:r>
              <a:rPr lang="en-US" baseline="0" dirty="0" smtClean="0"/>
              <a:t> </a:t>
            </a:r>
            <a:r>
              <a:rPr lang="en-US" dirty="0" smtClean="0"/>
              <a:t>What’s it all about?</a:t>
            </a:r>
          </a:p>
          <a:p>
            <a:r>
              <a:rPr lang="en-US" dirty="0" smtClean="0"/>
              <a:t>Let’s just take this one operand at a time.</a:t>
            </a:r>
          </a:p>
          <a:p>
            <a:endParaRPr lang="en-US" dirty="0" smtClean="0"/>
          </a:p>
          <a:p>
            <a:r>
              <a:rPr lang="en-US" b="1" u="sng" dirty="0" smtClean="0"/>
              <a:t>&lt;click2&gt;</a:t>
            </a:r>
            <a:r>
              <a:rPr lang="en-US" b="0" u="none" dirty="0" smtClean="0"/>
              <a:t> The DD operand…</a:t>
            </a:r>
            <a:r>
              <a:rPr lang="en-US" dirty="0" smtClean="0"/>
              <a:t> [read</a:t>
            </a:r>
            <a:r>
              <a:rPr lang="en-US" baseline="0" dirty="0" smtClean="0"/>
              <a:t> the slide]</a:t>
            </a:r>
          </a:p>
          <a:p>
            <a:endParaRPr lang="en-US" dirty="0" smtClean="0"/>
          </a:p>
          <a:p>
            <a:r>
              <a:rPr lang="en-US" b="1" u="sng" dirty="0" smtClean="0"/>
              <a:t>&lt;click3&gt;</a:t>
            </a:r>
            <a:r>
              <a:rPr lang="en-US" dirty="0" smtClean="0"/>
              <a:t> The 21C… [read</a:t>
            </a:r>
            <a:r>
              <a:rPr lang="en-US" baseline="0" dirty="0" smtClean="0"/>
              <a:t> the slide]</a:t>
            </a:r>
            <a:endParaRPr lang="en-US" b="1" dirty="0" smtClean="0"/>
          </a:p>
          <a:p>
            <a:endParaRPr lang="en-US" dirty="0" smtClean="0"/>
          </a:p>
          <a:p>
            <a:r>
              <a:rPr lang="en-US" b="1" u="sng" dirty="0" smtClean="0"/>
              <a:t>&lt;click4&gt;</a:t>
            </a:r>
            <a:r>
              <a:rPr lang="en-US" dirty="0" smtClean="0"/>
              <a:t> LFOFFSET</a:t>
            </a:r>
            <a:r>
              <a:rPr lang="en-US" baseline="0" dirty="0" smtClean="0"/>
              <a:t>… </a:t>
            </a:r>
            <a:r>
              <a:rPr lang="en-US" dirty="0" smtClean="0"/>
              <a:t>[read</a:t>
            </a:r>
            <a:r>
              <a:rPr lang="en-US" baseline="0" dirty="0" smtClean="0"/>
              <a:t> the slide]</a:t>
            </a:r>
            <a:endParaRPr lang="en-US" b="1" dirty="0" smtClean="0"/>
          </a:p>
          <a:p>
            <a:endParaRPr lang="en-US" dirty="0" smtClean="0"/>
          </a:p>
          <a:p>
            <a:r>
              <a:rPr lang="en-US" b="1" u="sng" dirty="0" smtClean="0"/>
              <a:t>&lt;click5&gt;</a:t>
            </a:r>
            <a:r>
              <a:rPr lang="en-US" dirty="0" smtClean="0"/>
              <a:t> LFWIDTH=… [read</a:t>
            </a:r>
            <a:r>
              <a:rPr lang="en-US" baseline="0" dirty="0" smtClean="0"/>
              <a:t> the slide]</a:t>
            </a:r>
            <a:endParaRPr lang="en-US" b="1" dirty="0" smtClean="0"/>
          </a:p>
          <a:p>
            <a:endParaRPr lang="en-US" dirty="0" smtClean="0"/>
          </a:p>
          <a:p>
            <a:r>
              <a:rPr lang="en-US" b="1" u="sng" dirty="0" smtClean="0"/>
              <a:t>&lt;click6&gt;</a:t>
            </a:r>
            <a:r>
              <a:rPr lang="en-US" dirty="0" smtClean="0"/>
              <a:t> MAXCLONE… [read</a:t>
            </a:r>
            <a:r>
              <a:rPr lang="en-US" baseline="0" dirty="0" smtClean="0"/>
              <a:t> the slide]</a:t>
            </a:r>
            <a:endParaRPr lang="en-US" b="1" dirty="0" smtClean="0"/>
          </a:p>
          <a:p>
            <a:endParaRPr lang="en-US" dirty="0" smtClean="0"/>
          </a:p>
          <a:p>
            <a:r>
              <a:rPr lang="en-US" b="1" u="sng" dirty="0" smtClean="0"/>
              <a:t>&lt;click7&gt;</a:t>
            </a:r>
            <a:r>
              <a:rPr lang="en-US" dirty="0" smtClean="0"/>
              <a:t> DATA… [read</a:t>
            </a:r>
            <a:r>
              <a:rPr lang="en-US" baseline="0" dirty="0" smtClean="0"/>
              <a:t> the slide]</a:t>
            </a: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5EE3493-56AA-4B2F-81F9-6CD5BA3AF477}" type="datetime1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209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 smtClean="0"/>
              <a:t>Alright, let’s get a little more elaborate…</a:t>
            </a:r>
          </a:p>
          <a:p>
            <a:pPr marL="0" indent="0">
              <a:buFont typeface="Arial" pitchFamily="34" charset="0"/>
              <a:buNone/>
            </a:pPr>
            <a:r>
              <a:rPr lang="en-US" dirty="0" smtClean="0"/>
              <a:t>I want to create a floating structure of maps and equates that I can use to map any Task I/O</a:t>
            </a:r>
            <a:r>
              <a:rPr lang="en-US" baseline="0" dirty="0" smtClean="0"/>
              <a:t> Table in any (accessible) address space in the System.</a:t>
            </a:r>
          </a:p>
          <a:p>
            <a:pPr marL="0" indent="0">
              <a:buFont typeface="Arial" pitchFamily="34" charset="0"/>
              <a:buNone/>
            </a:pPr>
            <a:endParaRPr lang="en-US" baseline="0" dirty="0" smtClean="0"/>
          </a:p>
          <a:p>
            <a:pPr marL="0" indent="0">
              <a:buFont typeface="Arial" pitchFamily="34" charset="0"/>
              <a:buNone/>
            </a:pPr>
            <a:r>
              <a:rPr lang="en-US" b="1" u="sng" baseline="0" dirty="0" smtClean="0"/>
              <a:t>&lt;click1&gt;</a:t>
            </a:r>
            <a:r>
              <a:rPr lang="en-US" baseline="0" dirty="0" smtClean="0"/>
              <a:t> An address space’s TIOT is pointed to by most all TCBs in the address space,</a:t>
            </a:r>
          </a:p>
          <a:p>
            <a:pPr marL="0" indent="0">
              <a:buFont typeface="Arial" pitchFamily="34" charset="0"/>
              <a:buNone/>
            </a:pPr>
            <a:endParaRPr lang="en-US" baseline="0" dirty="0" smtClean="0"/>
          </a:p>
          <a:p>
            <a:pPr marL="0" indent="0">
              <a:buFont typeface="Arial" pitchFamily="34" charset="0"/>
              <a:buNone/>
            </a:pPr>
            <a:r>
              <a:rPr lang="en-US" b="1" u="sng" baseline="0" dirty="0" smtClean="0"/>
              <a:t>&lt;click2&gt;</a:t>
            </a:r>
            <a:r>
              <a:rPr lang="en-US" baseline="0" dirty="0" smtClean="0"/>
              <a:t> Including the JOBSTEP TCB.</a:t>
            </a:r>
          </a:p>
          <a:p>
            <a:pPr marL="0" indent="0">
              <a:buFont typeface="Arial" pitchFamily="34" charset="0"/>
              <a:buNone/>
            </a:pPr>
            <a:endParaRPr lang="en-US" baseline="0" dirty="0" smtClean="0"/>
          </a:p>
          <a:p>
            <a:pPr marL="0" indent="0">
              <a:buFont typeface="Arial" pitchFamily="34" charset="0"/>
              <a:buNone/>
            </a:pPr>
            <a:r>
              <a:rPr lang="en-US" b="1" u="sng" baseline="0" dirty="0" smtClean="0"/>
              <a:t>&lt;click3&gt;</a:t>
            </a:r>
            <a:r>
              <a:rPr lang="en-US" baseline="0" dirty="0" smtClean="0"/>
              <a:t> The ASCB has a field that points to the jobstep TCB.</a:t>
            </a:r>
          </a:p>
          <a:p>
            <a:pPr marL="0" indent="0">
              <a:buFont typeface="Arial" pitchFamily="34" charset="0"/>
              <a:buNone/>
            </a:pPr>
            <a:endParaRPr lang="en-US" baseline="0" dirty="0" smtClean="0"/>
          </a:p>
          <a:p>
            <a:pPr marL="0" indent="0">
              <a:buFont typeface="Arial" pitchFamily="34" charset="0"/>
              <a:buNone/>
            </a:pPr>
            <a:r>
              <a:rPr lang="en-US" b="1" u="sng" baseline="0" dirty="0" smtClean="0"/>
              <a:t>&lt;click4&gt;</a:t>
            </a:r>
            <a:r>
              <a:rPr lang="en-US" baseline="0" dirty="0" smtClean="0"/>
              <a:t> z/XDC has a built-in equate that points to the ASCB.</a:t>
            </a:r>
          </a:p>
          <a:p>
            <a:pPr marL="0" indent="0">
              <a:buFont typeface="Arial" pitchFamily="34" charset="0"/>
              <a:buNone/>
            </a:pPr>
            <a:r>
              <a:rPr lang="en-US" baseline="0" dirty="0" smtClean="0"/>
              <a:t>This equate will point to different ASCB’s depending upon what the current target address space is.</a:t>
            </a:r>
          </a:p>
          <a:p>
            <a:pPr marL="0" indent="0">
              <a:buFont typeface="Arial" pitchFamily="34" charset="0"/>
              <a:buNone/>
            </a:pPr>
            <a:r>
              <a:rPr lang="en-US" baseline="0" dirty="0" smtClean="0"/>
              <a:t>(This relates to Foreign Address Space Mode.)</a:t>
            </a:r>
          </a:p>
          <a:p>
            <a:pPr marL="0" indent="0">
              <a:buFont typeface="Arial" pitchFamily="34" charset="0"/>
              <a:buNone/>
            </a:pPr>
            <a:endParaRPr lang="en-US" baseline="0" dirty="0" smtClean="0"/>
          </a:p>
          <a:p>
            <a:pPr marL="0" indent="0">
              <a:buFont typeface="Arial" pitchFamily="34" charset="0"/>
              <a:buNone/>
            </a:pPr>
            <a:r>
              <a:rPr lang="en-US" b="1" u="sng" baseline="0" dirty="0" smtClean="0"/>
              <a:t>&lt;click5&gt;</a:t>
            </a:r>
            <a:r>
              <a:rPr lang="en-US" baseline="0" dirty="0" smtClean="0"/>
              <a:t> So if you issued a SET ASID JES2 command, then @ASCB would automatically point to JES2’s ASCB.</a:t>
            </a:r>
          </a:p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9B9F37-94CD-4F14-93B6-1538F019A03F}" type="datetime1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82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have a script that loads maps</a:t>
            </a:r>
            <a:r>
              <a:rPr lang="en-US" baseline="0" dirty="0" smtClean="0"/>
              <a:t> and makes equates of the ASCB-to-TIOT structure such that it automatically reacts to SET ASID commands.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&lt;click1&gt;</a:t>
            </a:r>
            <a:r>
              <a:rPr lang="en-US" baseline="0" dirty="0" smtClean="0"/>
              <a:t> First, it loads ASCB and TCB maps.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&lt;click2&gt;</a:t>
            </a:r>
            <a:r>
              <a:rPr lang="en-US" baseline="0" dirty="0" smtClean="0"/>
              <a:t> Then it floats the ASCB map off z/XDC’s @ASCB equate.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&lt;click3&gt;</a:t>
            </a:r>
            <a:r>
              <a:rPr lang="en-US" baseline="0" dirty="0" smtClean="0"/>
              <a:t> Then it floats the TCB map off the ASCB’s ASCBXTCB field.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&lt;click4&gt;</a:t>
            </a:r>
            <a:r>
              <a:rPr lang="en-US" baseline="0" dirty="0" smtClean="0"/>
              <a:t> Then it creates a floating equate to label a TIOT’s header section.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&lt;click5&gt;</a:t>
            </a:r>
            <a:r>
              <a:rPr lang="en-US" baseline="0" dirty="0" smtClean="0"/>
              <a:t> Then it autoclones a sequence of DD equates to label the TIOT’s individual DD entries.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&lt;click6&gt;</a:t>
            </a:r>
            <a:r>
              <a:rPr lang="en-US" baseline="0" dirty="0" smtClean="0"/>
              <a:t> And finally, it issues a FORMAT command to display the result.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4118C3E-31C4-4C10-B9E8-B4D86EFAD70A}" type="datetime1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759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u="none" dirty="0" smtClean="0"/>
              <a:t>&lt;implied click1&gt; So when we run the script, we get a breakout of the TIOT pretty much like we did before.</a:t>
            </a:r>
          </a:p>
          <a:p>
            <a:endParaRPr lang="en-US" b="0" u="none" dirty="0" smtClean="0"/>
          </a:p>
          <a:p>
            <a:r>
              <a:rPr lang="en-US" b="1" u="sng" dirty="0" smtClean="0"/>
              <a:t>&lt;click2&gt;</a:t>
            </a:r>
            <a:r>
              <a:rPr lang="en-US" b="0" u="none" dirty="0" smtClean="0"/>
              <a:t> But now when we issue a SET ASID JES2 command, the entire set of autocloned</a:t>
            </a:r>
            <a:r>
              <a:rPr lang="en-US" b="0" u="none" baseline="0" dirty="0" smtClean="0"/>
              <a:t> equates instantly shifts to break out JES2’s TIOT.</a:t>
            </a:r>
          </a:p>
          <a:p>
            <a:r>
              <a:rPr lang="en-US" b="0" u="none" baseline="0" dirty="0" smtClean="0"/>
              <a:t>As you can see, it is quite a bit shorter then my home space’s TIOT.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&lt;click3&gt;</a:t>
            </a:r>
            <a:r>
              <a:rPr lang="en-US" b="0" u="none" baseline="0" dirty="0" smtClean="0"/>
              <a:t> But there’s something to notice here…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&lt;click4&gt;</a:t>
            </a:r>
            <a:r>
              <a:rPr lang="en-US" b="0" u="none" baseline="0" dirty="0" smtClean="0"/>
              <a:t> Remember that autocloning EQUATE command the script issued?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&lt;click5&gt;</a:t>
            </a:r>
            <a:r>
              <a:rPr lang="en-US" b="0" u="none" baseline="0" dirty="0" smtClean="0"/>
              <a:t> Did you notice that this time is used a FLOAT operand?</a:t>
            </a:r>
          </a:p>
          <a:p>
            <a:r>
              <a:rPr lang="en-US" b="0" u="none" baseline="0" dirty="0" smtClean="0"/>
              <a:t>What do you suppose are the consequences of that?</a:t>
            </a:r>
          </a:p>
          <a:p>
            <a:r>
              <a:rPr lang="en-US" b="0" u="none" baseline="0" dirty="0" smtClean="0"/>
              <a:t>Well, for one thing, the generated equates all float. [Duh]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&lt;click6&gt;</a:t>
            </a:r>
            <a:r>
              <a:rPr lang="en-US" b="0" u="none" baseline="0" dirty="0" smtClean="0"/>
              <a:t> But for another, all 200 equates (the MAXCLONE limit) had to be generated!</a:t>
            </a:r>
          </a:p>
          <a:p>
            <a:r>
              <a:rPr lang="en-US" b="0" u="none" baseline="0" dirty="0" smtClean="0"/>
              <a:t>This is because at command time, there is no way for z/XDC to tell how many EQUATEs are going to be needed in the future!</a:t>
            </a:r>
          </a:p>
          <a:p>
            <a:endParaRPr lang="en-US" b="0" u="none" baseline="0" dirty="0" smtClean="0"/>
          </a:p>
          <a:p>
            <a:r>
              <a:rPr lang="en-US" b="0" u="none" baseline="0" dirty="0" smtClean="0"/>
              <a:t>There is a performance implication in this…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&lt;click7&gt;</a:t>
            </a:r>
            <a:r>
              <a:rPr lang="en-US" b="0" u="none" baseline="0" dirty="0" smtClean="0"/>
              <a:t> [Read the slide]</a:t>
            </a:r>
          </a:p>
          <a:p>
            <a:r>
              <a:rPr lang="en-US" b="0" u="none" baseline="0" dirty="0" smtClean="0"/>
              <a:t>This particularly can have consequences for conditional traces!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9B9F37-94CD-4F14-93B6-1538F019A03F}" type="datetime1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825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Now let’s check out autocloning maps and equates for chained lists.</a:t>
            </a:r>
          </a:p>
          <a:p>
            <a:endParaRPr lang="en-US" dirty="0" smtClean="0"/>
          </a:p>
          <a:p>
            <a:r>
              <a:rPr lang="en-US" b="1" u="sng" dirty="0" smtClean="0"/>
              <a:t>&lt;click1&gt;</a:t>
            </a:r>
            <a:r>
              <a:rPr lang="en-US" dirty="0" smtClean="0"/>
              <a:t> The DMY is an internal z/XDC control block that keeps track of dsect maps.</a:t>
            </a:r>
          </a:p>
          <a:p>
            <a:r>
              <a:rPr lang="en-US" dirty="0" smtClean="0"/>
              <a:t>Among many other things, a map’s symbols are anchored to DMYs.</a:t>
            </a:r>
          </a:p>
          <a:p>
            <a:endParaRPr lang="en-US" dirty="0" smtClean="0"/>
          </a:p>
          <a:p>
            <a:r>
              <a:rPr lang="en-US" dirty="0" smtClean="0"/>
              <a:t>Here is a formatted display of the start of a DMY for an ASCB map.</a:t>
            </a:r>
          </a:p>
          <a:p>
            <a:r>
              <a:rPr lang="en-US" dirty="0" smtClean="0"/>
              <a:t>But details of DMYs</a:t>
            </a:r>
            <a:r>
              <a:rPr lang="en-US" baseline="0" dirty="0" smtClean="0"/>
              <a:t> are not what’s important here.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B029DEB-6C3E-442D-8A3D-06C205517B35}" type="datetime1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061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u="none" dirty="0" smtClean="0"/>
              <a:t>&lt;implied click1&gt;</a:t>
            </a:r>
            <a:r>
              <a:rPr lang="en-US" dirty="0" smtClean="0"/>
              <a:t> What </a:t>
            </a:r>
            <a:r>
              <a:rPr lang="en-US" u="sng" dirty="0" smtClean="0"/>
              <a:t>is</a:t>
            </a:r>
            <a:r>
              <a:rPr lang="en-US" dirty="0" smtClean="0"/>
              <a:t> important is that z/XDC maintains DMYs on chained</a:t>
            </a:r>
            <a:r>
              <a:rPr lang="en-US" baseline="0" dirty="0" smtClean="0"/>
              <a:t> lists.</a:t>
            </a:r>
            <a:endParaRPr lang="en-US" dirty="0" smtClean="0"/>
          </a:p>
          <a:p>
            <a:r>
              <a:rPr lang="en-US" dirty="0" smtClean="0"/>
              <a:t>Of course, the</a:t>
            </a:r>
            <a:r>
              <a:rPr lang="en-US" baseline="0" dirty="0" smtClean="0"/>
              <a:t> entries of chained lists are not contiguous, they are scattered all over storage.</a:t>
            </a:r>
          </a:p>
          <a:p>
            <a:endParaRPr lang="en-US" baseline="0" dirty="0" smtClean="0"/>
          </a:p>
          <a:p>
            <a:r>
              <a:rPr lang="en-US" b="1" u="sng" dirty="0" smtClean="0"/>
              <a:t>&lt;click2&gt;</a:t>
            </a:r>
            <a:r>
              <a:rPr lang="en-US" dirty="0" smtClean="0"/>
              <a:t> But it’s easier to show them</a:t>
            </a:r>
            <a:r>
              <a:rPr lang="en-US" baseline="0" dirty="0" smtClean="0"/>
              <a:t> as a sorted display.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FB12304-A853-46AE-9C0C-1DCE5CC4DFEC}" type="datetime1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8302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u="none" dirty="0" smtClean="0"/>
              <a:t>&lt;implied</a:t>
            </a:r>
            <a:r>
              <a:rPr lang="en-US" b="0" u="none" baseline="0" dirty="0" smtClean="0"/>
              <a:t> </a:t>
            </a:r>
            <a:r>
              <a:rPr lang="en-US" b="0" u="none" dirty="0" smtClean="0"/>
              <a:t>click1&gt;</a:t>
            </a:r>
            <a:r>
              <a:rPr lang="en-US" dirty="0" smtClean="0"/>
              <a:t> Here’s the command for autocloning a series of</a:t>
            </a:r>
            <a:r>
              <a:rPr lang="en-US" baseline="0" dirty="0" smtClean="0"/>
              <a:t> </a:t>
            </a:r>
            <a:r>
              <a:rPr lang="en-US" dirty="0" smtClean="0"/>
              <a:t>maps for</a:t>
            </a:r>
            <a:r>
              <a:rPr lang="en-US" baseline="0" dirty="0" smtClean="0"/>
              <a:t> each queued DMY.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&lt;click2&gt;</a:t>
            </a:r>
            <a:r>
              <a:rPr lang="en-US" baseline="0" dirty="0" smtClean="0"/>
              <a:t> Actually, there are three commands here separated by triplets of semi-colons…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dirty="0" smtClean="0"/>
              <a:t>&lt;click3&gt;</a:t>
            </a:r>
            <a:r>
              <a:rPr lang="en-US" dirty="0" smtClean="0"/>
              <a:t> </a:t>
            </a:r>
            <a:r>
              <a:rPr lang="en-US" baseline="0" dirty="0" smtClean="0"/>
              <a:t>[Why triplets? Just to provide whitespace…]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As I said, there are three commands here.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dirty="0" smtClean="0"/>
              <a:t>&lt;click4&gt;</a:t>
            </a:r>
            <a:r>
              <a:rPr lang="en-US" dirty="0" smtClean="0"/>
              <a:t> The 1</a:t>
            </a:r>
            <a:r>
              <a:rPr lang="en-US" baseline="30000" dirty="0" smtClean="0"/>
              <a:t>st</a:t>
            </a:r>
            <a:r>
              <a:rPr lang="en-US" baseline="0" dirty="0" smtClean="0"/>
              <a:t> command is a </a:t>
            </a:r>
            <a:r>
              <a:rPr lang="en-US" dirty="0" smtClean="0"/>
              <a:t>LIST MAPS command. It simply shows the maps that existed before autocloning.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dirty="0" smtClean="0"/>
              <a:t>&lt;click5&gt;</a:t>
            </a:r>
            <a:r>
              <a:rPr lang="en-US" dirty="0" smtClean="0"/>
              <a:t> Then the USING command runs the DMY chain and creates a sequence of maps for all DMYs that currently exist. In this case, it create 9 maps.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dirty="0" smtClean="0"/>
              <a:t>&lt;click6&gt;</a:t>
            </a:r>
            <a:r>
              <a:rPr lang="en-US" dirty="0" smtClean="0"/>
              <a:t> So the 2</a:t>
            </a:r>
            <a:r>
              <a:rPr lang="en-US" baseline="30000" dirty="0" smtClean="0"/>
              <a:t>nd</a:t>
            </a:r>
            <a:r>
              <a:rPr lang="en-US" dirty="0" smtClean="0"/>
              <a:t> LIST MAPS command shows the newly created maps.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dirty="0" smtClean="0"/>
              <a:t>&lt;click7&gt;</a:t>
            </a:r>
            <a:r>
              <a:rPr lang="en-US" dirty="0" smtClean="0"/>
              <a:t> I then can use an F shortcut</a:t>
            </a:r>
            <a:r>
              <a:rPr lang="en-US" baseline="0" dirty="0" smtClean="0"/>
              <a:t> command to go directly to whichever map I care to view.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B029DEB-6C3E-442D-8A3D-06C205517B35}" type="datetime1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061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u="none" dirty="0" smtClean="0"/>
              <a:t>&lt;implied</a:t>
            </a:r>
            <a:r>
              <a:rPr lang="en-US" b="0" u="none" baseline="0" dirty="0" smtClean="0"/>
              <a:t> </a:t>
            </a:r>
            <a:r>
              <a:rPr lang="en-US" b="0" u="none" dirty="0" smtClean="0"/>
              <a:t>click1&gt; </a:t>
            </a:r>
            <a:r>
              <a:rPr lang="en-US" dirty="0" smtClean="0"/>
              <a:t>Like so.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B029DEB-6C3E-442D-8A3D-06C205517B35}" type="datetime1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061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u="none" dirty="0" smtClean="0"/>
              <a:t>&lt;implied click1&gt; Let’s get into the details of the USING command I used.</a:t>
            </a:r>
          </a:p>
          <a:p>
            <a:endParaRPr lang="en-US" b="0" u="none" dirty="0" smtClean="0"/>
          </a:p>
          <a:p>
            <a:r>
              <a:rPr lang="en-US" b="1" u="sng" dirty="0" smtClean="0"/>
              <a:t>&lt;click2&gt;</a:t>
            </a:r>
            <a:r>
              <a:rPr lang="en-US" b="0" u="none" dirty="0" smtClean="0"/>
              <a:t> DMY… [read the slide.]</a:t>
            </a:r>
          </a:p>
          <a:p>
            <a:endParaRPr lang="en-US" b="0" u="none" dirty="0" smtClean="0"/>
          </a:p>
          <a:p>
            <a:r>
              <a:rPr lang="en-US" b="1" u="sng" dirty="0" smtClean="0"/>
              <a:t>&lt;click3&gt;</a:t>
            </a:r>
            <a:r>
              <a:rPr lang="en-US" b="0" u="none" dirty="0" smtClean="0"/>
              <a:t> GBLMYQH… [read the slide.]</a:t>
            </a:r>
          </a:p>
          <a:p>
            <a:endParaRPr lang="en-US" b="1" u="sng" dirty="0" smtClean="0"/>
          </a:p>
          <a:p>
            <a:r>
              <a:rPr lang="en-US" b="1" u="sng" dirty="0" smtClean="0"/>
              <a:t>&lt;click4&gt;</a:t>
            </a:r>
            <a:r>
              <a:rPr lang="en-US" b="0" u="none" dirty="0" smtClean="0"/>
              <a:t> CFOFFSET… [read the slide.]</a:t>
            </a:r>
          </a:p>
          <a:p>
            <a:endParaRPr lang="en-US" b="1" u="sng" dirty="0" smtClean="0"/>
          </a:p>
          <a:p>
            <a:r>
              <a:rPr lang="en-US" b="1" u="sng" dirty="0" smtClean="0"/>
              <a:t>&lt;click5&gt;</a:t>
            </a:r>
            <a:r>
              <a:rPr lang="en-US" b="0" u="none" dirty="0" smtClean="0"/>
              <a:t> CFWIDTH… [read the slide.]</a:t>
            </a:r>
          </a:p>
          <a:p>
            <a:endParaRPr lang="en-US" b="1" u="sng" dirty="0" smtClean="0"/>
          </a:p>
          <a:p>
            <a:r>
              <a:rPr lang="en-US" b="1" u="sng" dirty="0" smtClean="0"/>
              <a:t>&lt;click6&gt;</a:t>
            </a:r>
            <a:r>
              <a:rPr lang="en-US" b="0" u="none" dirty="0" smtClean="0"/>
              <a:t> ZCVALUE… [read the slide.]</a:t>
            </a:r>
          </a:p>
          <a:p>
            <a:endParaRPr lang="en-US" b="1" u="sng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dirty="0" smtClean="0"/>
              <a:t>&lt;click7&gt;</a:t>
            </a:r>
            <a:r>
              <a:rPr lang="en-US" b="0" u="none" dirty="0" smtClean="0"/>
              <a:t> MAXCLONE… [read the slide.]</a:t>
            </a:r>
          </a:p>
          <a:p>
            <a:endParaRPr lang="en-US" b="1" u="sng" dirty="0" smtClean="0"/>
          </a:p>
          <a:p>
            <a:r>
              <a:rPr lang="en-US" b="1" u="sng" dirty="0" smtClean="0"/>
              <a:t>&lt;click8&gt;</a:t>
            </a:r>
            <a:r>
              <a:rPr lang="en-US" b="0" u="none" dirty="0" smtClean="0"/>
              <a:t>  Shortened command… [read the slide.]</a:t>
            </a:r>
            <a:endParaRPr lang="en-US" b="0" u="non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5EE3493-56AA-4B2F-81F9-6CD5BA3AF477}" type="datetime1">
              <a:rPr lang="en-US" smtClean="0"/>
              <a:t>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2096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u="none" dirty="0" smtClean="0"/>
              <a:t>&lt;implied click1&gt; </a:t>
            </a:r>
            <a:r>
              <a:rPr lang="en-US" dirty="0" smtClean="0"/>
              <a:t>Any </a:t>
            </a:r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3B4C1-8E57-44F7-8DA8-D9FE8EA13DC6}" type="slidenum">
              <a:rPr lang="en-US" smtClean="0"/>
              <a:t>14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0657898F-FE3A-426D-8EEE-773D9F8FF1C6}" type="datetime1">
              <a:rPr lang="en-US" smtClean="0"/>
              <a:t>2/19/2013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Using Floating Maps and Equates in z/XDC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Copyright © 2013, Colesoft Marketing Inc.   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855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60748"/>
            <a:ext cx="7772400" cy="46805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508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ColeSoft logo" descr="O:\ARCHIVES\Products\Marketing\Logos\ColeSoft Logo, Small (4 inches) (Red on Black Hex by RWS) (4x1 300dpi) (dbc czc dbc rws)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502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z/XDC logo" descr="O:\ARCHIVES\Products\zXDC Related\Marketing\Ads, Artwork\Calin Cole\Logos\Zxdc Logo Mast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04800"/>
            <a:ext cx="338296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Footer bar"/>
          <p:cNvGrpSpPr/>
          <p:nvPr userDrawn="1"/>
        </p:nvGrpSpPr>
        <p:grpSpPr>
          <a:xfrm>
            <a:off x="190500" y="6400800"/>
            <a:ext cx="8763000" cy="415498"/>
            <a:chOff x="190500" y="6400800"/>
            <a:chExt cx="8763000" cy="415498"/>
          </a:xfrm>
        </p:grpSpPr>
        <p:sp>
          <p:nvSpPr>
            <p:cNvPr id="1033" name="Footer text"/>
            <p:cNvSpPr txBox="1">
              <a:spLocks noChangeArrowheads="1"/>
            </p:cNvSpPr>
            <p:nvPr userDrawn="1"/>
          </p:nvSpPr>
          <p:spPr bwMode="auto">
            <a:xfrm>
              <a:off x="190500" y="6400800"/>
              <a:ext cx="8763000" cy="4154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915988"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algn="l" defTabSz="915988"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algn="l" defTabSz="915988"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algn="l" defTabSz="915988"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algn="l" defTabSz="915988"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defTabSz="915988" fontAlgn="base">
                <a:spcBef>
                  <a:spcPct val="0"/>
                </a:spcBef>
                <a:spcAft>
                  <a:spcPct val="0"/>
                </a:spcAft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defTabSz="915988" fontAlgn="base">
                <a:spcBef>
                  <a:spcPct val="0"/>
                </a:spcBef>
                <a:spcAft>
                  <a:spcPct val="0"/>
                </a:spcAft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defTabSz="915988" fontAlgn="base">
                <a:spcBef>
                  <a:spcPct val="0"/>
                </a:spcBef>
                <a:spcAft>
                  <a:spcPct val="0"/>
                </a:spcAft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defTabSz="915988" fontAlgn="base">
                <a:spcBef>
                  <a:spcPct val="0"/>
                </a:spcBef>
                <a:spcAft>
                  <a:spcPct val="0"/>
                </a:spcAft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dirty="0" smtClean="0">
                  <a:solidFill>
                    <a:srgbClr val="000000"/>
                  </a:solidFill>
                </a:rPr>
                <a:t>www.colesoft.com 	Copyright </a:t>
              </a:r>
              <a:r>
                <a:rPr lang="en-US" sz="800" dirty="0" smtClean="0">
                  <a:solidFill>
                    <a:srgbClr val="000000"/>
                  </a:solidFill>
                  <a:cs typeface="Times New Roman" charset="0"/>
                </a:rPr>
                <a:t>© </a:t>
              </a:r>
              <a:r>
                <a:rPr lang="en-US" sz="800" dirty="0" smtClean="0">
                  <a:solidFill>
                    <a:srgbClr val="000000"/>
                  </a:solidFill>
                </a:rPr>
                <a:t>2013, ColeSoft Marketing Inc. – All rights reserved	 facebook.com/</a:t>
              </a:r>
              <a:r>
                <a:rPr lang="en-US" sz="800" dirty="0" err="1" smtClean="0">
                  <a:solidFill>
                    <a:srgbClr val="000000"/>
                  </a:solidFill>
                </a:rPr>
                <a:t>colesoft</a:t>
              </a:r>
              <a:endParaRPr lang="en-US" sz="800" dirty="0" smtClean="0">
                <a:solidFill>
                  <a:srgbClr val="000000"/>
                </a:solidFill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dirty="0" smtClean="0">
                  <a:solidFill>
                    <a:srgbClr val="000000"/>
                  </a:solidFill>
                </a:rPr>
                <a:t>800-XDC-5150		 training@colesoft.com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500" dirty="0" smtClean="0">
                  <a:solidFill>
                    <a:srgbClr val="AAE2CA">
                      <a:lumMod val="50000"/>
                    </a:srgbClr>
                  </a:solidFill>
                </a:rPr>
                <a:t>(Rev: </a:t>
              </a:r>
              <a:fld id="{F911817F-A590-4361-84F5-9DC43FFFC424}" type="datetime5">
                <a:rPr lang="en-US" sz="500" smtClean="0">
                  <a:solidFill>
                    <a:srgbClr val="AAE2CA">
                      <a:lumMod val="50000"/>
                    </a:srgbClr>
                  </a:solidFill>
                </a:rPr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t>19-Feb-13</a:t>
              </a:fld>
              <a:r>
                <a:rPr lang="en-US" sz="500" dirty="0" smtClean="0">
                  <a:solidFill>
                    <a:srgbClr val="AAE2CA">
                      <a:lumMod val="50000"/>
                    </a:srgbClr>
                  </a:solidFill>
                </a:rPr>
                <a:t>)</a:t>
              </a:r>
              <a:endParaRPr lang="en-US" sz="500" b="1" i="1" dirty="0" smtClean="0">
                <a:solidFill>
                  <a:srgbClr val="AAE2CA">
                    <a:lumMod val="50000"/>
                  </a:srgbClr>
                </a:solidFill>
              </a:endParaRPr>
            </a:p>
          </p:txBody>
        </p:sp>
        <p:pic>
          <p:nvPicPr>
            <p:cNvPr id="2" name="Facebook logo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04348" y="6400800"/>
              <a:ext cx="142875" cy="142875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 userDrawn="1"/>
        </p:nvSpPr>
        <p:spPr>
          <a:xfrm>
            <a:off x="4420356" y="6524335"/>
            <a:ext cx="3032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A73D56E2-E669-42B9-A20C-99B98061C20A}" type="slidenum">
              <a:rPr lang="en-US" sz="800">
                <a:solidFill>
                  <a:srgbClr val="000000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258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1988840"/>
            <a:ext cx="7772400" cy="194421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sz="4400" dirty="0"/>
              <a:t>Autocloning Equates and </a:t>
            </a:r>
            <a:r>
              <a:rPr lang="en-US" sz="4400" dirty="0" smtClean="0"/>
              <a:t>Maps</a:t>
            </a:r>
            <a:br>
              <a:rPr lang="en-US" sz="4400" dirty="0" smtClean="0"/>
            </a:br>
            <a:r>
              <a:rPr lang="en-US" sz="4400" dirty="0" smtClean="0"/>
              <a:t>in z/XDC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(by David Cole)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74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itial display (Auttocloning bullet points)"/>
          <p:cNvSpPr txBox="1"/>
          <p:nvPr/>
        </p:nvSpPr>
        <p:spPr>
          <a:xfrm>
            <a:off x="1475656" y="1916832"/>
            <a:ext cx="6192688" cy="3652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dirty="0" smtClean="0"/>
              <a:t>Autocloning is the creation of multiple equates to label multiple elements in either a contiguous or chained list.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dirty="0" smtClean="0"/>
              <a:t>The name of each generated map or equate ends in a sequence number.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dirty="0" smtClean="0"/>
              <a:t>Autocloned equates are created by special forms of the EQUATE command.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dirty="0" smtClean="0"/>
              <a:t>Maps are autocloned by special forms of the USING command.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dirty="0" smtClean="0"/>
              <a:t>Equates often are better than maps for contiguous lists. There’s much less clutter.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</a:pPr>
            <a:r>
              <a:rPr lang="en-US" dirty="0" smtClean="0"/>
              <a:t>Maps usually are fine to use with chained lists.</a:t>
            </a:r>
          </a:p>
        </p:txBody>
      </p:sp>
      <p:sp>
        <p:nvSpPr>
          <p:cNvPr id="2" name="Title What is Autocloning?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b="1" dirty="0"/>
              <a:t>What is Autocloning?</a:t>
            </a:r>
          </a:p>
        </p:txBody>
      </p:sp>
    </p:spTree>
    <p:extLst>
      <p:ext uri="{BB962C8B-B14F-4D97-AF65-F5344CB8AC3E}">
        <p14:creationId xmlns:p14="http://schemas.microsoft.com/office/powerpoint/2010/main" val="399093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Extra stuff" hidden="1"/>
          <p:cNvGrpSpPr/>
          <p:nvPr/>
        </p:nvGrpSpPr>
        <p:grpSpPr>
          <a:xfrm>
            <a:off x="309633" y="2060848"/>
            <a:ext cx="4852582" cy="2452627"/>
            <a:chOff x="309633" y="2060848"/>
            <a:chExt cx="4852582" cy="2452627"/>
          </a:xfrm>
        </p:grpSpPr>
        <p:sp>
          <p:nvSpPr>
            <p:cNvPr id="45" name="Label: ASCBXTCB"/>
            <p:cNvSpPr txBox="1"/>
            <p:nvPr/>
          </p:nvSpPr>
          <p:spPr>
            <a:xfrm>
              <a:off x="3861859" y="2060848"/>
              <a:ext cx="13003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 smtClean="0">
                  <a:latin typeface="Courier" pitchFamily="49" charset="0"/>
                </a:rPr>
                <a:t>ASCBXTCB</a:t>
              </a:r>
            </a:p>
            <a:p>
              <a:r>
                <a:rPr lang="en-US" sz="1200" dirty="0">
                  <a:latin typeface="Courier" pitchFamily="49" charset="0"/>
                </a:rPr>
                <a:t>[to jobstep</a:t>
              </a:r>
              <a:r>
                <a:rPr lang="en-US" sz="1200" dirty="0" smtClean="0">
                  <a:latin typeface="Courier" pitchFamily="49" charset="0"/>
                </a:rPr>
                <a:t>]</a:t>
              </a:r>
              <a:endParaRPr lang="en-US" sz="1200" dirty="0">
                <a:latin typeface="Courier" pitchFamily="49" charset="0"/>
              </a:endParaRPr>
            </a:p>
          </p:txBody>
        </p:sp>
        <p:cxnSp>
          <p:nvCxnSpPr>
            <p:cNvPr id="39" name="Arrow: ASCB to TCB"/>
            <p:cNvCxnSpPr>
              <a:stCxn id="37" idx="3"/>
              <a:endCxn id="3" idx="1"/>
            </p:cNvCxnSpPr>
            <p:nvPr/>
          </p:nvCxnSpPr>
          <p:spPr bwMode="auto">
            <a:xfrm flipV="1">
              <a:off x="3809729" y="2284935"/>
              <a:ext cx="36759" cy="9939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" name="ASCB"/>
            <p:cNvSpPr/>
            <p:nvPr/>
          </p:nvSpPr>
          <p:spPr bwMode="auto">
            <a:xfrm>
              <a:off x="2375756" y="2096852"/>
              <a:ext cx="1433973" cy="39604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ASCB</a:t>
              </a:r>
            </a:p>
          </p:txBody>
        </p:sp>
        <p:sp>
          <p:nvSpPr>
            <p:cNvPr id="48" name="Label: points to FASM ASCB"/>
            <p:cNvSpPr txBox="1"/>
            <p:nvPr/>
          </p:nvSpPr>
          <p:spPr>
            <a:xfrm rot="19745736">
              <a:off x="1193982" y="2846241"/>
              <a:ext cx="1580561" cy="461665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ctr"/>
              <a:r>
                <a:rPr lang="en-US" sz="1200" dirty="0" smtClean="0">
                  <a:latin typeface="Courier" pitchFamily="49" charset="0"/>
                </a:rPr>
                <a:t>Points to current</a:t>
              </a:r>
            </a:p>
            <a:p>
              <a:pPr algn="ctr"/>
              <a:r>
                <a:rPr lang="en-US" sz="1200" dirty="0" smtClean="0">
                  <a:latin typeface="Courier" pitchFamily="49" charset="0"/>
                </a:rPr>
                <a:t>FASM’s ASCB</a:t>
              </a:r>
              <a:endParaRPr lang="en-US" sz="1200" dirty="0">
                <a:latin typeface="Courier" pitchFamily="49" charset="0"/>
              </a:endParaRPr>
            </a:p>
          </p:txBody>
        </p:sp>
        <p:cxnSp>
          <p:nvCxnSpPr>
            <p:cNvPr id="42" name="Arrow: @ASCB to ASCB"/>
            <p:cNvCxnSpPr>
              <a:stCxn id="38" idx="0"/>
            </p:cNvCxnSpPr>
            <p:nvPr/>
          </p:nvCxnSpPr>
          <p:spPr bwMode="auto">
            <a:xfrm flipV="1">
              <a:off x="1026620" y="2492896"/>
              <a:ext cx="1961204" cy="1125125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7" name="Label: built-in equate"/>
            <p:cNvSpPr txBox="1"/>
            <p:nvPr/>
          </p:nvSpPr>
          <p:spPr>
            <a:xfrm>
              <a:off x="468774" y="4051810"/>
              <a:ext cx="1115690" cy="461665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ctr"/>
              <a:r>
                <a:rPr lang="en-US" sz="1200" dirty="0" smtClean="0">
                  <a:latin typeface="Courier" pitchFamily="49" charset="0"/>
                </a:rPr>
                <a:t>Built-in</a:t>
              </a:r>
            </a:p>
            <a:p>
              <a:pPr algn="ctr"/>
              <a:r>
                <a:rPr lang="en-US" sz="1200" dirty="0" smtClean="0">
                  <a:latin typeface="Courier" pitchFamily="49" charset="0"/>
                </a:rPr>
                <a:t>z/XDC equate</a:t>
              </a:r>
              <a:endParaRPr lang="en-US" sz="1200" dirty="0">
                <a:latin typeface="Courier" pitchFamily="49" charset="0"/>
              </a:endParaRPr>
            </a:p>
          </p:txBody>
        </p:sp>
        <p:sp>
          <p:nvSpPr>
            <p:cNvPr id="38" name="@ASCB equate"/>
            <p:cNvSpPr/>
            <p:nvPr/>
          </p:nvSpPr>
          <p:spPr bwMode="auto">
            <a:xfrm>
              <a:off x="309633" y="3618021"/>
              <a:ext cx="1433973" cy="39604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@ASCB</a:t>
              </a:r>
            </a:p>
          </p:txBody>
        </p:sp>
      </p:grpSp>
      <p:grpSp>
        <p:nvGrpSpPr>
          <p:cNvPr id="49" name="Initial reveal (TCB and TIOT)"/>
          <p:cNvGrpSpPr/>
          <p:nvPr/>
        </p:nvGrpSpPr>
        <p:grpSpPr>
          <a:xfrm>
            <a:off x="3846488" y="2086913"/>
            <a:ext cx="1437376" cy="4050450"/>
            <a:chOff x="5257845" y="2096852"/>
            <a:chExt cx="1437376" cy="4050450"/>
          </a:xfrm>
        </p:grpSpPr>
        <p:sp>
          <p:nvSpPr>
            <p:cNvPr id="32" name="Delimiter"/>
            <p:cNvSpPr/>
            <p:nvPr/>
          </p:nvSpPr>
          <p:spPr bwMode="auto">
            <a:xfrm>
              <a:off x="5257845" y="5949280"/>
              <a:ext cx="216024" cy="1980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smtClean="0">
                  <a:latin typeface="Consolas" pitchFamily="49" charset="0"/>
                  <a:cs typeface="Consolas" pitchFamily="49" charset="0"/>
                </a:rPr>
                <a:t>00</a:t>
              </a:r>
              <a:endParaRPr kumimoji="0" lang="en-US" sz="1400" u="none" strike="noStrike" cap="none" normalizeH="0" baseline="0" dirty="0" smtClean="0">
                <a:ln>
                  <a:noFill/>
                </a:ln>
                <a:effectLst/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27" name="Length field etc."/>
            <p:cNvSpPr/>
            <p:nvPr/>
          </p:nvSpPr>
          <p:spPr bwMode="auto">
            <a:xfrm>
              <a:off x="5261248" y="5282902"/>
              <a:ext cx="216024" cy="1980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err="1" smtClean="0">
                  <a:latin typeface="Agency FB" pitchFamily="2" charset="0"/>
                </a:rPr>
                <a:t>len</a:t>
              </a:r>
              <a:endParaRPr kumimoji="0" lang="en-US" sz="1400" u="none" strike="noStrike" cap="none" normalizeH="0" baseline="0" dirty="0" smtClean="0">
                <a:ln>
                  <a:noFill/>
                </a:ln>
                <a:effectLst/>
                <a:latin typeface="Agency FB" pitchFamily="2" charset="0"/>
              </a:endParaRPr>
            </a:p>
          </p:txBody>
        </p:sp>
        <p:sp>
          <p:nvSpPr>
            <p:cNvPr id="28" name="Length field 5"/>
            <p:cNvSpPr/>
            <p:nvPr/>
          </p:nvSpPr>
          <p:spPr bwMode="auto">
            <a:xfrm>
              <a:off x="5261248" y="4940864"/>
              <a:ext cx="216024" cy="1980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err="1" smtClean="0">
                  <a:latin typeface="Agency FB" pitchFamily="2" charset="0"/>
                </a:rPr>
                <a:t>len</a:t>
              </a:r>
              <a:endParaRPr kumimoji="0" lang="en-US" sz="1400" u="none" strike="noStrike" cap="none" normalizeH="0" baseline="0" dirty="0" smtClean="0">
                <a:ln>
                  <a:noFill/>
                </a:ln>
                <a:effectLst/>
                <a:latin typeface="Agency FB" pitchFamily="2" charset="0"/>
              </a:endParaRPr>
            </a:p>
          </p:txBody>
        </p:sp>
        <p:sp>
          <p:nvSpPr>
            <p:cNvPr id="29" name="Length field 4"/>
            <p:cNvSpPr/>
            <p:nvPr/>
          </p:nvSpPr>
          <p:spPr bwMode="auto">
            <a:xfrm>
              <a:off x="5261248" y="4599130"/>
              <a:ext cx="216024" cy="1980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err="1" smtClean="0">
                  <a:latin typeface="Agency FB" pitchFamily="2" charset="0"/>
                </a:rPr>
                <a:t>len</a:t>
              </a:r>
              <a:endParaRPr kumimoji="0" lang="en-US" sz="1400" u="none" strike="noStrike" cap="none" normalizeH="0" baseline="0" dirty="0" smtClean="0">
                <a:ln>
                  <a:noFill/>
                </a:ln>
                <a:effectLst/>
                <a:latin typeface="Agency FB" pitchFamily="2" charset="0"/>
              </a:endParaRPr>
            </a:p>
          </p:txBody>
        </p:sp>
        <p:sp>
          <p:nvSpPr>
            <p:cNvPr id="30" name="Length field 3"/>
            <p:cNvSpPr/>
            <p:nvPr/>
          </p:nvSpPr>
          <p:spPr bwMode="auto">
            <a:xfrm>
              <a:off x="5257845" y="4237011"/>
              <a:ext cx="216024" cy="1980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err="1" smtClean="0">
                  <a:latin typeface="Agency FB" pitchFamily="2" charset="0"/>
                </a:rPr>
                <a:t>len</a:t>
              </a:r>
              <a:endParaRPr kumimoji="0" lang="en-US" sz="1400" u="none" strike="noStrike" cap="none" normalizeH="0" baseline="0" dirty="0" smtClean="0">
                <a:ln>
                  <a:noFill/>
                </a:ln>
                <a:effectLst/>
                <a:latin typeface="Agency FB" pitchFamily="2" charset="0"/>
              </a:endParaRPr>
            </a:p>
          </p:txBody>
        </p:sp>
        <p:sp>
          <p:nvSpPr>
            <p:cNvPr id="31" name="Length field 2"/>
            <p:cNvSpPr/>
            <p:nvPr/>
          </p:nvSpPr>
          <p:spPr bwMode="auto">
            <a:xfrm>
              <a:off x="5257845" y="3915054"/>
              <a:ext cx="216024" cy="1980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err="1" smtClean="0">
                  <a:latin typeface="Agency FB" pitchFamily="2" charset="0"/>
                </a:rPr>
                <a:t>len</a:t>
              </a:r>
              <a:endParaRPr kumimoji="0" lang="en-US" sz="1400" u="none" strike="noStrike" cap="none" normalizeH="0" baseline="0" dirty="0" smtClean="0">
                <a:ln>
                  <a:noFill/>
                </a:ln>
                <a:effectLst/>
                <a:latin typeface="Agency FB" pitchFamily="2" charset="0"/>
              </a:endParaRPr>
            </a:p>
          </p:txBody>
        </p:sp>
        <p:sp>
          <p:nvSpPr>
            <p:cNvPr id="18" name="Length field 1"/>
            <p:cNvSpPr/>
            <p:nvPr/>
          </p:nvSpPr>
          <p:spPr bwMode="auto">
            <a:xfrm>
              <a:off x="5261248" y="3573016"/>
              <a:ext cx="216024" cy="1980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err="1" smtClean="0">
                  <a:latin typeface="Agency FB" pitchFamily="2" charset="0"/>
                </a:rPr>
                <a:t>len</a:t>
              </a:r>
              <a:endParaRPr kumimoji="0" lang="en-US" sz="1400" u="none" strike="noStrike" cap="none" normalizeH="0" baseline="0" dirty="0" smtClean="0">
                <a:ln>
                  <a:noFill/>
                </a:ln>
                <a:effectLst/>
                <a:latin typeface="Agency FB" pitchFamily="2" charset="0"/>
              </a:endParaRPr>
            </a:p>
          </p:txBody>
        </p:sp>
        <p:sp>
          <p:nvSpPr>
            <p:cNvPr id="10" name="TIOT etc."/>
            <p:cNvSpPr/>
            <p:nvPr/>
          </p:nvSpPr>
          <p:spPr bwMode="auto">
            <a:xfrm>
              <a:off x="5261248" y="5282598"/>
              <a:ext cx="1433973" cy="66668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ts val="900"/>
                </a:lnSpc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dirty="0" smtClean="0">
                <a:latin typeface="Courier" pitchFamily="49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ts val="900"/>
                </a:lnSpc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smtClean="0">
                  <a:latin typeface="Courier" pitchFamily="49" charset="0"/>
                </a:rPr>
                <a:t>.</a:t>
              </a:r>
            </a:p>
            <a:p>
              <a:pPr marL="0" marR="0" indent="0" algn="ctr" defTabSz="914400" rtl="0" eaLnBrk="1" fontAlgn="base" latinLnBrk="0" hangingPunct="1">
                <a:lnSpc>
                  <a:spcPts val="900"/>
                </a:lnSpc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latin typeface="Courier" pitchFamily="49" charset="0"/>
                </a:rPr>
                <a:t>.</a:t>
              </a:r>
              <a:endParaRPr kumimoji="0" lang="en-US" sz="1400" u="none" strike="noStrike" cap="none" normalizeH="0" baseline="0" dirty="0" smtClean="0">
                <a:ln>
                  <a:noFill/>
                </a:ln>
                <a:effectLst/>
                <a:latin typeface="Courier" pitchFamily="49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ts val="900"/>
                </a:lnSpc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smtClean="0">
                  <a:latin typeface="Courier" pitchFamily="49" charset="0"/>
                </a:rPr>
                <a:t>.</a:t>
              </a:r>
              <a:endParaRPr kumimoji="0" lang="en-US" sz="1400" u="none" strike="noStrike" cap="none" normalizeH="0" baseline="0" dirty="0" smtClean="0">
                <a:ln>
                  <a:noFill/>
                </a:ln>
                <a:effectLst/>
                <a:latin typeface="Courier" pitchFamily="49" charset="0"/>
              </a:endParaRPr>
            </a:p>
          </p:txBody>
        </p:sp>
        <p:sp>
          <p:nvSpPr>
            <p:cNvPr id="9" name="TIOT entry 5"/>
            <p:cNvSpPr/>
            <p:nvPr/>
          </p:nvSpPr>
          <p:spPr bwMode="auto">
            <a:xfrm>
              <a:off x="5260936" y="4940864"/>
              <a:ext cx="1433973" cy="34203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(entry)</a:t>
              </a:r>
            </a:p>
          </p:txBody>
        </p:sp>
        <p:sp>
          <p:nvSpPr>
            <p:cNvPr id="8" name="TIOT entry 4"/>
            <p:cNvSpPr/>
            <p:nvPr/>
          </p:nvSpPr>
          <p:spPr bwMode="auto">
            <a:xfrm>
              <a:off x="5260938" y="4598826"/>
              <a:ext cx="1433973" cy="34203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(entry)</a:t>
              </a:r>
            </a:p>
          </p:txBody>
        </p:sp>
        <p:sp>
          <p:nvSpPr>
            <p:cNvPr id="7" name="TIOT entry 3"/>
            <p:cNvSpPr/>
            <p:nvPr/>
          </p:nvSpPr>
          <p:spPr bwMode="auto">
            <a:xfrm>
              <a:off x="5260937" y="4257092"/>
              <a:ext cx="1433973" cy="34203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(entry)</a:t>
              </a:r>
            </a:p>
          </p:txBody>
        </p:sp>
        <p:sp>
          <p:nvSpPr>
            <p:cNvPr id="6" name="TIOT entry 2"/>
            <p:cNvSpPr/>
            <p:nvPr/>
          </p:nvSpPr>
          <p:spPr bwMode="auto">
            <a:xfrm>
              <a:off x="5260938" y="3915054"/>
              <a:ext cx="1433973" cy="34203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(entry)</a:t>
              </a:r>
            </a:p>
          </p:txBody>
        </p:sp>
        <p:sp>
          <p:nvSpPr>
            <p:cNvPr id="5" name="TIOT entry 1"/>
            <p:cNvSpPr/>
            <p:nvPr/>
          </p:nvSpPr>
          <p:spPr bwMode="auto">
            <a:xfrm>
              <a:off x="5260938" y="3573016"/>
              <a:ext cx="1433973" cy="34203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(entry)</a:t>
              </a:r>
            </a:p>
          </p:txBody>
        </p:sp>
        <p:sp>
          <p:nvSpPr>
            <p:cNvPr id="4" name="TIOT header"/>
            <p:cNvSpPr/>
            <p:nvPr/>
          </p:nvSpPr>
          <p:spPr bwMode="auto">
            <a:xfrm>
              <a:off x="5260938" y="2888940"/>
              <a:ext cx="1433973" cy="68407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TIOT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smtClean="0">
                  <a:latin typeface="Courier" pitchFamily="49" charset="0"/>
                </a:rPr>
                <a:t>(header)</a:t>
              </a:r>
              <a:endParaRPr kumimoji="0" lang="en-US" sz="1400" u="none" strike="noStrike" cap="none" normalizeH="0" baseline="0" dirty="0" smtClean="0">
                <a:ln>
                  <a:noFill/>
                </a:ln>
                <a:effectLst/>
                <a:latin typeface="Courier" pitchFamily="49" charset="0"/>
              </a:endParaRPr>
            </a:p>
          </p:txBody>
        </p:sp>
        <p:cxnSp>
          <p:nvCxnSpPr>
            <p:cNvPr id="34" name="Arrow: TCB to TIOT"/>
            <p:cNvCxnSpPr>
              <a:stCxn id="3" idx="2"/>
              <a:endCxn id="4" idx="0"/>
            </p:cNvCxnSpPr>
            <p:nvPr/>
          </p:nvCxnSpPr>
          <p:spPr bwMode="auto">
            <a:xfrm>
              <a:off x="5974832" y="2492896"/>
              <a:ext cx="3093" cy="396044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" name="TCB"/>
            <p:cNvSpPr/>
            <p:nvPr/>
          </p:nvSpPr>
          <p:spPr bwMode="auto">
            <a:xfrm>
              <a:off x="5257845" y="2096852"/>
              <a:ext cx="1433973" cy="39604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TCB</a:t>
              </a:r>
            </a:p>
          </p:txBody>
        </p:sp>
      </p:grpSp>
      <p:sp>
        <p:nvSpPr>
          <p:cNvPr id="51" name="2nd reveal (Text: A single command ...)"/>
          <p:cNvSpPr txBox="1"/>
          <p:nvPr/>
        </p:nvSpPr>
        <p:spPr>
          <a:xfrm>
            <a:off x="5789869" y="2739498"/>
            <a:ext cx="28083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To generate equates labeling each and every DD entry… that can be done with just a single </a:t>
            </a:r>
            <a:r>
              <a:rPr lang="en-US" sz="2400" b="1" i="1" dirty="0" smtClean="0"/>
              <a:t>command!</a:t>
            </a:r>
            <a:endParaRPr lang="en-US" b="1" i="1" dirty="0"/>
          </a:p>
        </p:txBody>
      </p:sp>
      <p:sp>
        <p:nvSpPr>
          <p:cNvPr id="2" name="Title: Contiguous Lists – The TIOT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Contiguous Lists – The TIOT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41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itial reveal (Raw TIOT storage)"/>
          <p:cNvSpPr txBox="1"/>
          <p:nvPr/>
        </p:nvSpPr>
        <p:spPr>
          <a:xfrm>
            <a:off x="395536" y="1736812"/>
            <a:ext cx="7715574" cy="3970318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ourier" pitchFamily="49" charset="0"/>
              </a:rPr>
              <a:t>TCB#6 RB#1 ------------------------------------------------- z/XDC TPUT INTERFACE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200" dirty="0">
                <a:solidFill>
                  <a:schemeClr val="bg1"/>
                </a:solidFill>
                <a:latin typeface="Courier" pitchFamily="49" charset="0"/>
              </a:rPr>
              <a:t>===&gt;</a:t>
            </a:r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1200" dirty="0">
                <a:solidFill>
                  <a:srgbClr val="FFFF00"/>
                </a:solidFill>
                <a:latin typeface="Courier" pitchFamily="49" charset="0"/>
              </a:rPr>
              <a:t>f 21c?+c? data narrow</a:t>
            </a:r>
          </a:p>
          <a:p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>
                <a:solidFill>
                  <a:schemeClr val="bg1"/>
                </a:solidFill>
                <a:latin typeface="Courier" pitchFamily="49" charset="0"/>
              </a:rPr>
              <a:t>00000000_007D2FD0 1 </a:t>
            </a:r>
            <a:r>
              <a:rPr lang="en-US" sz="1200" dirty="0">
                <a:solidFill>
                  <a:srgbClr val="00B0F0"/>
                </a:solidFill>
                <a:latin typeface="Courier" pitchFamily="49" charset="0"/>
              </a:rPr>
              <a:t>(A.S.DBCOLE5) --- , PRIVATE+7D0FD0</a:t>
            </a:r>
          </a:p>
          <a:p>
            <a:r>
              <a:rPr lang="it-IT" sz="1200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it-IT" sz="1200" dirty="0">
                <a:solidFill>
                  <a:srgbClr val="00B0F0"/>
                </a:solidFill>
                <a:latin typeface="Courier" pitchFamily="49" charset="0"/>
              </a:rPr>
              <a:t>007D2FD0 @CDP</a:t>
            </a:r>
            <a:r>
              <a:rPr lang="it-IT" sz="1200" dirty="0">
                <a:solidFill>
                  <a:srgbClr val="FF0000"/>
                </a:solidFill>
                <a:latin typeface="Courier" pitchFamily="49" charset="0"/>
              </a:rPr>
              <a:t>     C4C2C3D6 D3C5F540 C9E2D7C6 D7D9D6C3  *DBCOLE5 ISPFPROC*</a:t>
            </a:r>
          </a:p>
          <a:p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>
                <a:solidFill>
                  <a:srgbClr val="00B0F0"/>
                </a:solidFill>
                <a:latin typeface="Courier" pitchFamily="49" charset="0"/>
              </a:rPr>
              <a:t>007D2FE0</a:t>
            </a:r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          D3D6C7C4 C2C34040 14010100 E2E8E2E4  *LOGDBC  ....SYSU*</a:t>
            </a:r>
          </a:p>
          <a:p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>
                <a:solidFill>
                  <a:srgbClr val="00B0F0"/>
                </a:solidFill>
                <a:latin typeface="Courier" pitchFamily="49" charset="0"/>
              </a:rPr>
              <a:t>007D2FF0</a:t>
            </a:r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          C1C4E240 00006F00 80F4F1D0 14010100  *ADS ..?..41}....*</a:t>
            </a:r>
          </a:p>
          <a:p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>
                <a:solidFill>
                  <a:srgbClr val="00B0F0"/>
                </a:solidFill>
                <a:latin typeface="Courier" pitchFamily="49" charset="0"/>
              </a:rPr>
              <a:t>007D3000</a:t>
            </a:r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          E2E8E2D3 C2C34040 0000EF00 80F4F300  *SYSLBC  .....43.*</a:t>
            </a:r>
          </a:p>
          <a:p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>
                <a:solidFill>
                  <a:srgbClr val="00B0F0"/>
                </a:solidFill>
                <a:latin typeface="Courier" pitchFamily="49" charset="0"/>
              </a:rPr>
              <a:t>007D3010</a:t>
            </a:r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          14010100 E2E8E2C5 E7C5C340 00011F00  *....SYSEXEC ....*</a:t>
            </a:r>
          </a:p>
          <a:p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>
                <a:solidFill>
                  <a:srgbClr val="00B0F0"/>
                </a:solidFill>
                <a:latin typeface="Courier" pitchFamily="49" charset="0"/>
              </a:rPr>
              <a:t>007D3020</a:t>
            </a:r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          80F4F268 14010100 40404040 40404040  *.42.....        *</a:t>
            </a:r>
          </a:p>
          <a:p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>
                <a:solidFill>
                  <a:srgbClr val="00B0F0"/>
                </a:solidFill>
                <a:latin typeface="Courier" pitchFamily="49" charset="0"/>
              </a:rPr>
              <a:t>007D3030</a:t>
            </a:r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          00014F00 80F4F1D0 14010100 40404040  *..|..41}....    *</a:t>
            </a:r>
          </a:p>
          <a:p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>
                <a:solidFill>
                  <a:srgbClr val="00B0F0"/>
                </a:solidFill>
                <a:latin typeface="Courier" pitchFamily="49" charset="0"/>
              </a:rPr>
              <a:t>007D3040</a:t>
            </a:r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          40404040 00017F00 80F4F858 14010100  *    .."..48.....*</a:t>
            </a:r>
          </a:p>
          <a:p>
            <a:r>
              <a:rPr lang="da-DK" sz="1200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da-DK" sz="1200" dirty="0">
                <a:solidFill>
                  <a:srgbClr val="00B0F0"/>
                </a:solidFill>
                <a:latin typeface="Courier" pitchFamily="49" charset="0"/>
              </a:rPr>
              <a:t>007D3050</a:t>
            </a:r>
            <a:r>
              <a:rPr lang="da-DK" sz="1200" dirty="0">
                <a:solidFill>
                  <a:srgbClr val="FF0000"/>
                </a:solidFill>
                <a:latin typeface="Courier" pitchFamily="49" charset="0"/>
              </a:rPr>
              <a:t>          40404040 40404040 0001AF00 80F4F1D0  *        .....41}*</a:t>
            </a:r>
          </a:p>
          <a:p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>
                <a:solidFill>
                  <a:srgbClr val="00B0F0"/>
                </a:solidFill>
                <a:latin typeface="Courier" pitchFamily="49" charset="0"/>
              </a:rPr>
              <a:t>007D3060</a:t>
            </a:r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          14010100 40404040 40404040 0001DF00  *....        ....*</a:t>
            </a:r>
          </a:p>
          <a:p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>
                <a:solidFill>
                  <a:srgbClr val="00B0F0"/>
                </a:solidFill>
                <a:latin typeface="Courier" pitchFamily="49" charset="0"/>
              </a:rPr>
              <a:t>007D3070</a:t>
            </a:r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          80F4F1D0 14010100 40404040 40404040  *.41}....        *</a:t>
            </a:r>
          </a:p>
          <a:p>
            <a:r>
              <a:rPr lang="it-IT" sz="1200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it-IT" sz="1200" dirty="0">
                <a:solidFill>
                  <a:srgbClr val="00B0F0"/>
                </a:solidFill>
                <a:latin typeface="Courier" pitchFamily="49" charset="0"/>
              </a:rPr>
              <a:t>007D3080</a:t>
            </a:r>
            <a:r>
              <a:rPr lang="it-IT" sz="1200" dirty="0">
                <a:solidFill>
                  <a:srgbClr val="FF0000"/>
                </a:solidFill>
                <a:latin typeface="Courier" pitchFamily="49" charset="0"/>
              </a:rPr>
              <a:t>          00020F00 80F4F268 14010100 C9E2D7C5  *.....42.....ISPE*</a:t>
            </a:r>
          </a:p>
          <a:p>
            <a:r>
              <a:rPr lang="pt-BR" sz="1200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pt-BR" sz="1200" dirty="0">
                <a:solidFill>
                  <a:srgbClr val="00B0F0"/>
                </a:solidFill>
                <a:latin typeface="Courier" pitchFamily="49" charset="0"/>
              </a:rPr>
              <a:t>007D3090</a:t>
            </a:r>
            <a:r>
              <a:rPr lang="pt-BR" sz="1200" dirty="0">
                <a:solidFill>
                  <a:srgbClr val="FF0000"/>
                </a:solidFill>
                <a:latin typeface="Courier" pitchFamily="49" charset="0"/>
              </a:rPr>
              <a:t>          E7C5C340 00023F00 80F4F268 14010100  *XEC .....42.....*</a:t>
            </a:r>
          </a:p>
          <a:p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>
                <a:solidFill>
                  <a:srgbClr val="00B0F0"/>
                </a:solidFill>
                <a:latin typeface="Courier" pitchFamily="49" charset="0"/>
              </a:rPr>
              <a:t>007D30A0</a:t>
            </a:r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          40404040 40404040 00026F00 80F4F1D0  *        ..?..41}*</a:t>
            </a:r>
          </a:p>
          <a:p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>
                <a:solidFill>
                  <a:srgbClr val="00B0F0"/>
                </a:solidFill>
                <a:latin typeface="Courier" pitchFamily="49" charset="0"/>
              </a:rPr>
              <a:t>007D30B0</a:t>
            </a:r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          14010100 40404040 40404040 00029F00  *....        ....*</a:t>
            </a:r>
          </a:p>
          <a:p>
            <a:r>
              <a:rPr lang="it-IT" sz="1200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it-IT" sz="1200" dirty="0">
                <a:solidFill>
                  <a:srgbClr val="00B0F0"/>
                </a:solidFill>
                <a:latin typeface="Courier" pitchFamily="49" charset="0"/>
              </a:rPr>
              <a:t>007D30C0</a:t>
            </a:r>
            <a:r>
              <a:rPr lang="it-IT" sz="1200" dirty="0">
                <a:solidFill>
                  <a:srgbClr val="FF0000"/>
                </a:solidFill>
                <a:latin typeface="Courier" pitchFamily="49" charset="0"/>
              </a:rPr>
              <a:t>          80F4F858 14010100 C9E2D7E2 D3C9C240  *.48.....ISPSLIB *</a:t>
            </a:r>
          </a:p>
          <a:p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>
                <a:solidFill>
                  <a:srgbClr val="00B0F0"/>
                </a:solidFill>
                <a:latin typeface="Courier" pitchFamily="49" charset="0"/>
              </a:rPr>
              <a:t>007D30D0</a:t>
            </a:r>
            <a:r>
              <a:rPr lang="en-US" sz="1200" dirty="0">
                <a:solidFill>
                  <a:srgbClr val="FF0000"/>
                </a:solidFill>
                <a:latin typeface="Courier" pitchFamily="49" charset="0"/>
              </a:rPr>
              <a:t>          0002CF00 80F4F268 14010100 40404040  *.....42.....    *</a:t>
            </a:r>
          </a:p>
          <a:p>
            <a:r>
              <a:rPr lang="it-IT" sz="1200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it-IT" sz="1200" dirty="0">
                <a:solidFill>
                  <a:srgbClr val="00B0F0"/>
                </a:solidFill>
                <a:latin typeface="Courier" pitchFamily="49" charset="0"/>
              </a:rPr>
              <a:t>007D30E0</a:t>
            </a:r>
            <a:r>
              <a:rPr lang="it-IT" sz="1200" dirty="0">
                <a:solidFill>
                  <a:srgbClr val="FF0000"/>
                </a:solidFill>
                <a:latin typeface="Courier" pitchFamily="49" charset="0"/>
              </a:rPr>
              <a:t>          40404040 0002FF00 80F4F268 14010100  *    .....42</a:t>
            </a:r>
            <a:r>
              <a:rPr lang="it-IT" sz="1200" dirty="0" smtClean="0">
                <a:solidFill>
                  <a:srgbClr val="FF0000"/>
                </a:solidFill>
                <a:latin typeface="Courier" pitchFamily="49" charset="0"/>
              </a:rPr>
              <a:t>.....*</a:t>
            </a:r>
            <a:endParaRPr lang="it-IT" sz="1200" dirty="0">
              <a:solidFill>
                <a:srgbClr val="FF0000"/>
              </a:solidFill>
              <a:latin typeface="Courier" pitchFamily="49" charset="0"/>
            </a:endParaRPr>
          </a:p>
        </p:txBody>
      </p:sp>
      <p:sp>
        <p:nvSpPr>
          <p:cNvPr id="33" name="2nd reveal (Autocloning EQUATE cmd)"/>
          <p:cNvSpPr txBox="1"/>
          <p:nvPr/>
        </p:nvSpPr>
        <p:spPr>
          <a:xfrm>
            <a:off x="395536" y="1736812"/>
            <a:ext cx="7715574" cy="3970318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Courier" pitchFamily="49" charset="0"/>
              </a:rPr>
              <a:t>TCB#6 RB#1 ------------------------------------------------- z/XDC TPUT INTERFACE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Courier" pitchFamily="49" charset="0"/>
              </a:rPr>
              <a:t>XDC ===&gt;</a:t>
            </a:r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1200" dirty="0">
                <a:solidFill>
                  <a:srgbClr val="FFFF00"/>
                </a:solidFill>
                <a:latin typeface="Courier" pitchFamily="49" charset="0"/>
              </a:rPr>
              <a:t>EQ DD 21c?+c?+18 LFOFFSET=0 LFWIDTH=1 MAXCLONE=200 </a:t>
            </a:r>
            <a:r>
              <a:rPr lang="en-US" sz="1200" dirty="0" smtClean="0">
                <a:solidFill>
                  <a:srgbClr val="FFFF00"/>
                </a:solidFill>
                <a:latin typeface="Courier" pitchFamily="49" charset="0"/>
              </a:rPr>
              <a:t>DATA</a:t>
            </a:r>
          </a:p>
          <a:p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 smtClean="0">
                <a:solidFill>
                  <a:schemeClr val="bg1"/>
                </a:solidFill>
                <a:latin typeface="Courier" pitchFamily="49" charset="0"/>
              </a:rPr>
              <a:t>00000000_007D2FD0 1 </a:t>
            </a:r>
            <a:r>
              <a:rPr lang="en-US" sz="1200" dirty="0" smtClean="0">
                <a:solidFill>
                  <a:srgbClr val="00B0F0"/>
                </a:solidFill>
                <a:latin typeface="Courier" pitchFamily="49" charset="0"/>
              </a:rPr>
              <a:t>(A.S.DBCOLE5) --- , PRIVATE+7D0FD0</a:t>
            </a:r>
          </a:p>
          <a:p>
            <a:r>
              <a:rPr lang="it-IT" sz="1200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it-IT" sz="1200" dirty="0" smtClean="0">
                <a:solidFill>
                  <a:srgbClr val="00B0F0"/>
                </a:solidFill>
                <a:latin typeface="Courier" pitchFamily="49" charset="0"/>
              </a:rPr>
              <a:t>007D2FD0 @CDP</a:t>
            </a:r>
            <a:r>
              <a:rPr lang="it-IT" sz="1200" dirty="0" smtClean="0">
                <a:solidFill>
                  <a:srgbClr val="FF0000"/>
                </a:solidFill>
                <a:latin typeface="Courier" pitchFamily="49" charset="0"/>
              </a:rPr>
              <a:t>     C4C2C3D6 D3C5F540 C9E2D7C6 D7D9D6C3  *DBCOLE5 ISPFPROC*</a:t>
            </a:r>
          </a:p>
          <a:p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 smtClean="0">
                <a:solidFill>
                  <a:srgbClr val="00B0F0"/>
                </a:solidFill>
                <a:latin typeface="Courier" pitchFamily="49" charset="0"/>
              </a:rPr>
              <a:t>007D2FE0</a:t>
            </a:r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          D3D6C7C4 C2C34040 14010100 E2E8E2E4  *LOGDBC  ....SYSU*</a:t>
            </a:r>
          </a:p>
          <a:p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 smtClean="0">
                <a:solidFill>
                  <a:srgbClr val="00B0F0"/>
                </a:solidFill>
                <a:latin typeface="Courier" pitchFamily="49" charset="0"/>
              </a:rPr>
              <a:t>007D2FF0</a:t>
            </a:r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          C1C4E240 00006F00 80F4F1D0 14010100  *ADS ..?..41}....*</a:t>
            </a:r>
          </a:p>
          <a:p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 smtClean="0">
                <a:solidFill>
                  <a:srgbClr val="00B0F0"/>
                </a:solidFill>
                <a:latin typeface="Courier" pitchFamily="49" charset="0"/>
              </a:rPr>
              <a:t>007D3000</a:t>
            </a:r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          E2E8E2D3 C2C34040 0000EF00 80F4F300  *SYSLBC  .....43.*</a:t>
            </a:r>
          </a:p>
          <a:p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 smtClean="0">
                <a:solidFill>
                  <a:srgbClr val="00B0F0"/>
                </a:solidFill>
                <a:latin typeface="Courier" pitchFamily="49" charset="0"/>
              </a:rPr>
              <a:t>007D3010</a:t>
            </a:r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          14010100 E2E8E2C5 E7C5C340 00011F00  *....SYSEXEC ....*</a:t>
            </a:r>
          </a:p>
          <a:p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 smtClean="0">
                <a:solidFill>
                  <a:srgbClr val="00B0F0"/>
                </a:solidFill>
                <a:latin typeface="Courier" pitchFamily="49" charset="0"/>
              </a:rPr>
              <a:t>007D3020</a:t>
            </a:r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          80F4F268 14010100 40404040 40404040  *.42.....        *</a:t>
            </a:r>
          </a:p>
          <a:p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 smtClean="0">
                <a:solidFill>
                  <a:srgbClr val="00B0F0"/>
                </a:solidFill>
                <a:latin typeface="Courier" pitchFamily="49" charset="0"/>
              </a:rPr>
              <a:t>007D3030</a:t>
            </a:r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          00014F00 80F4F1D0 14010100 40404040  *..|..41}....    *</a:t>
            </a:r>
          </a:p>
          <a:p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 smtClean="0">
                <a:solidFill>
                  <a:srgbClr val="00B0F0"/>
                </a:solidFill>
                <a:latin typeface="Courier" pitchFamily="49" charset="0"/>
              </a:rPr>
              <a:t>007D3040</a:t>
            </a:r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          40404040 00017F00 80F4F858 14010100  *    .."..48.....*</a:t>
            </a:r>
          </a:p>
          <a:p>
            <a:r>
              <a:rPr lang="da-DK" sz="1200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da-DK" sz="1200" dirty="0" smtClean="0">
                <a:solidFill>
                  <a:srgbClr val="00B0F0"/>
                </a:solidFill>
                <a:latin typeface="Courier" pitchFamily="49" charset="0"/>
              </a:rPr>
              <a:t>007D3050</a:t>
            </a:r>
            <a:r>
              <a:rPr lang="da-DK" sz="1200" dirty="0" smtClean="0">
                <a:solidFill>
                  <a:srgbClr val="FF0000"/>
                </a:solidFill>
                <a:latin typeface="Courier" pitchFamily="49" charset="0"/>
              </a:rPr>
              <a:t>          40404040 40404040 0001AF00 80F4F1D0  *        .....41}*</a:t>
            </a:r>
          </a:p>
          <a:p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 smtClean="0">
                <a:solidFill>
                  <a:srgbClr val="00B0F0"/>
                </a:solidFill>
                <a:latin typeface="Courier" pitchFamily="49" charset="0"/>
              </a:rPr>
              <a:t>007D3060</a:t>
            </a:r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          14010100 40404040 40404040 0001DF00  *....        ....*</a:t>
            </a:r>
          </a:p>
          <a:p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 smtClean="0">
                <a:solidFill>
                  <a:srgbClr val="00B0F0"/>
                </a:solidFill>
                <a:latin typeface="Courier" pitchFamily="49" charset="0"/>
              </a:rPr>
              <a:t>007D3070</a:t>
            </a:r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          80F4F1D0 14010100 40404040 40404040  *.41}....        *</a:t>
            </a:r>
          </a:p>
          <a:p>
            <a:r>
              <a:rPr lang="it-IT" sz="1200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it-IT" sz="1200" dirty="0" smtClean="0">
                <a:solidFill>
                  <a:srgbClr val="00B0F0"/>
                </a:solidFill>
                <a:latin typeface="Courier" pitchFamily="49" charset="0"/>
              </a:rPr>
              <a:t>007D3080</a:t>
            </a:r>
            <a:r>
              <a:rPr lang="it-IT" sz="1200" dirty="0" smtClean="0">
                <a:solidFill>
                  <a:srgbClr val="FF0000"/>
                </a:solidFill>
                <a:latin typeface="Courier" pitchFamily="49" charset="0"/>
              </a:rPr>
              <a:t>          00020F00 80F4F268 14010100 C9E2D7C5  *.....42.....ISPE*</a:t>
            </a:r>
          </a:p>
          <a:p>
            <a:r>
              <a:rPr lang="pt-BR" sz="1200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pt-BR" sz="1200" dirty="0" smtClean="0">
                <a:solidFill>
                  <a:srgbClr val="00B0F0"/>
                </a:solidFill>
                <a:latin typeface="Courier" pitchFamily="49" charset="0"/>
              </a:rPr>
              <a:t>007D3090</a:t>
            </a:r>
            <a:r>
              <a:rPr lang="pt-BR" sz="1200" dirty="0" smtClean="0">
                <a:solidFill>
                  <a:srgbClr val="FF0000"/>
                </a:solidFill>
                <a:latin typeface="Courier" pitchFamily="49" charset="0"/>
              </a:rPr>
              <a:t>          E7C5C340 00023F00 80F4F268 14010100  *XEC .....42.....*</a:t>
            </a:r>
          </a:p>
          <a:p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 smtClean="0">
                <a:solidFill>
                  <a:srgbClr val="00B0F0"/>
                </a:solidFill>
                <a:latin typeface="Courier" pitchFamily="49" charset="0"/>
              </a:rPr>
              <a:t>007D30A0</a:t>
            </a:r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          40404040 40404040 00026F00 80F4F1D0  *        ..?..41}*</a:t>
            </a:r>
          </a:p>
          <a:p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 smtClean="0">
                <a:solidFill>
                  <a:srgbClr val="00B0F0"/>
                </a:solidFill>
                <a:latin typeface="Courier" pitchFamily="49" charset="0"/>
              </a:rPr>
              <a:t>007D30B0</a:t>
            </a:r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          14010100 40404040 40404040 00029F00  *....        ....*</a:t>
            </a:r>
          </a:p>
          <a:p>
            <a:r>
              <a:rPr lang="it-IT" sz="1200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it-IT" sz="1200" dirty="0" smtClean="0">
                <a:solidFill>
                  <a:srgbClr val="00B0F0"/>
                </a:solidFill>
                <a:latin typeface="Courier" pitchFamily="49" charset="0"/>
              </a:rPr>
              <a:t>007D30C0</a:t>
            </a:r>
            <a:r>
              <a:rPr lang="it-IT" sz="1200" dirty="0" smtClean="0">
                <a:solidFill>
                  <a:srgbClr val="FF0000"/>
                </a:solidFill>
                <a:latin typeface="Courier" pitchFamily="49" charset="0"/>
              </a:rPr>
              <a:t>          80F4F858 14010100 C9E2D7E2 D3C9C240  *.48.....ISPSLIB *</a:t>
            </a:r>
          </a:p>
          <a:p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200" dirty="0" smtClean="0">
                <a:solidFill>
                  <a:srgbClr val="00B0F0"/>
                </a:solidFill>
                <a:latin typeface="Courier" pitchFamily="49" charset="0"/>
              </a:rPr>
              <a:t>007D30D0</a:t>
            </a:r>
            <a:r>
              <a:rPr lang="en-US" sz="1200" dirty="0" smtClean="0">
                <a:solidFill>
                  <a:srgbClr val="FF0000"/>
                </a:solidFill>
                <a:latin typeface="Courier" pitchFamily="49" charset="0"/>
              </a:rPr>
              <a:t>          0002CF00 80F4F268 14010100 40404040  *.....42.....    *</a:t>
            </a:r>
          </a:p>
          <a:p>
            <a:r>
              <a:rPr lang="it-IT" sz="1200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it-IT" sz="1200" dirty="0" smtClean="0">
                <a:solidFill>
                  <a:srgbClr val="00B0F0"/>
                </a:solidFill>
                <a:latin typeface="Courier" pitchFamily="49" charset="0"/>
              </a:rPr>
              <a:t>007D30E0</a:t>
            </a:r>
            <a:r>
              <a:rPr lang="it-IT" sz="1200" dirty="0" smtClean="0">
                <a:solidFill>
                  <a:srgbClr val="FF0000"/>
                </a:solidFill>
                <a:latin typeface="Courier" pitchFamily="49" charset="0"/>
              </a:rPr>
              <a:t>          40404040 0002FF00 80F4F268 14010100  *    .....42.....*</a:t>
            </a:r>
            <a:endParaRPr lang="it-IT" sz="1200" dirty="0">
              <a:solidFill>
                <a:srgbClr val="FF0000"/>
              </a:solidFill>
              <a:latin typeface="Courier" pitchFamily="49" charset="0"/>
            </a:endParaRPr>
          </a:p>
        </p:txBody>
      </p:sp>
      <p:grpSp>
        <p:nvGrpSpPr>
          <p:cNvPr id="13" name="3rd reveal (Autocloning result)"/>
          <p:cNvGrpSpPr/>
          <p:nvPr/>
        </p:nvGrpSpPr>
        <p:grpSpPr>
          <a:xfrm>
            <a:off x="390696" y="1739398"/>
            <a:ext cx="7720414" cy="3970318"/>
            <a:chOff x="390696" y="1739398"/>
            <a:chExt cx="7720414" cy="3970318"/>
          </a:xfrm>
        </p:grpSpPr>
        <p:sp>
          <p:nvSpPr>
            <p:cNvPr id="35" name="Autocloning result"/>
            <p:cNvSpPr txBox="1"/>
            <p:nvPr/>
          </p:nvSpPr>
          <p:spPr>
            <a:xfrm>
              <a:off x="390696" y="1739398"/>
              <a:ext cx="7720414" cy="3970318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  <a:latin typeface="Courier" pitchFamily="49" charset="0"/>
                </a:rPr>
                <a:t>TCB#6 RB#1 ------------------------------------------------- z/XDC TPUT INTERFACE</a:t>
              </a:r>
            </a:p>
            <a:p>
              <a:r>
                <a:rPr lang="en-US" sz="1200" dirty="0" smtClean="0">
                  <a:solidFill>
                    <a:schemeClr val="bg1"/>
                  </a:solidFill>
                  <a:latin typeface="Courier" pitchFamily="49" charset="0"/>
                </a:rPr>
                <a:t>XDC ===&gt;</a:t>
              </a:r>
              <a:r>
                <a:rPr lang="en-US" sz="1200" dirty="0" smtClean="0">
                  <a:solidFill>
                    <a:srgbClr val="FF0000"/>
                  </a:solidFill>
                  <a:latin typeface="Courier" pitchFamily="49" charset="0"/>
                </a:rPr>
                <a:t> </a:t>
              </a:r>
              <a:r>
                <a:rPr lang="en-US" sz="1200" dirty="0" smtClean="0">
                  <a:solidFill>
                    <a:srgbClr val="FFFF00"/>
                  </a:solidFill>
                  <a:latin typeface="Courier" pitchFamily="49" charset="0"/>
                </a:rPr>
                <a:t>EQ DD 21c?+c?+18 LFOFFSET=0 LFWIDTH=1 </a:t>
              </a:r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MAXCLONE=200 DATA; F +0 </a:t>
              </a:r>
              <a:r>
                <a:rPr lang="en-US" sz="1200" dirty="0" smtClean="0">
                  <a:solidFill>
                    <a:srgbClr val="FFFF00"/>
                  </a:solidFill>
                  <a:latin typeface="Courier" pitchFamily="49" charset="0"/>
                </a:rPr>
                <a:t>DATA</a:t>
              </a:r>
            </a:p>
            <a:p>
              <a:r>
                <a:rPr lang="en-US" sz="1200" dirty="0" smtClean="0">
                  <a:solidFill>
                    <a:srgbClr val="00B0F0"/>
                  </a:solidFill>
                  <a:latin typeface="Courier" pitchFamily="49" charset="0"/>
                </a:rPr>
                <a:t>   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171 EQUATES HAVE BEEN </a:t>
              </a:r>
              <a:r>
                <a:rPr lang="en-US" sz="1200" dirty="0" smtClean="0">
                  <a:solidFill>
                    <a:srgbClr val="00B0F0"/>
                  </a:solidFill>
                  <a:latin typeface="Courier" pitchFamily="49" charset="0"/>
                </a:rPr>
                <a:t>CREATED</a:t>
              </a:r>
            </a:p>
            <a:p>
              <a:r>
                <a:rPr lang="en-US" sz="1200" dirty="0" smtClean="0">
                  <a:solidFill>
                    <a:srgbClr val="FF0000"/>
                  </a:solidFill>
                  <a:latin typeface="Courier" pitchFamily="49" charset="0"/>
                </a:rPr>
                <a:t>_  </a:t>
              </a:r>
              <a:r>
                <a:rPr lang="en-US" sz="1200" dirty="0" smtClean="0">
                  <a:solidFill>
                    <a:schemeClr val="bg1"/>
                  </a:solidFill>
                  <a:latin typeface="Courier" pitchFamily="49" charset="0"/>
                </a:rPr>
                <a:t>00000000_007D2FD0 1 </a:t>
              </a:r>
              <a:r>
                <a:rPr lang="en-US" sz="1200" dirty="0" smtClean="0">
                  <a:solidFill>
                    <a:srgbClr val="00B0F0"/>
                  </a:solidFill>
                  <a:latin typeface="Courier" pitchFamily="49" charset="0"/>
                </a:rPr>
                <a:t>(A.S.DBCOLE5) --- , PRIVATE+7D0FD0</a:t>
              </a:r>
            </a:p>
            <a:p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_  </a:t>
              </a:r>
              <a:r>
                <a:rPr lang="it-IT" sz="1200" dirty="0">
                  <a:solidFill>
                    <a:srgbClr val="00B0F0"/>
                  </a:solidFill>
                  <a:latin typeface="Courier" pitchFamily="49" charset="0"/>
                </a:rPr>
                <a:t>007D2FD0 @CDP </a:t>
              </a:r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    C4C2C3D6 D3C5F540 C9E2D7C6 D7D9D6C3  D3D6C7C4 C2C34040        </a:t>
              </a:r>
            </a:p>
            <a:p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_  </a:t>
              </a:r>
              <a:r>
                <a:rPr lang="it-IT" sz="1200" dirty="0">
                  <a:solidFill>
                    <a:srgbClr val="00B0F0"/>
                  </a:solidFill>
                  <a:latin typeface="Courier" pitchFamily="49" charset="0"/>
                </a:rPr>
                <a:t>007D2FE8 DD001</a:t>
              </a:r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    14010100 E2E8E2E4 C1C4E240 00006F00  80F4F1D0                 </a:t>
              </a:r>
            </a:p>
            <a:p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_  </a:t>
              </a:r>
              <a:r>
                <a:rPr lang="it-IT" sz="1200" dirty="0">
                  <a:solidFill>
                    <a:srgbClr val="00B0F0"/>
                  </a:solidFill>
                  <a:latin typeface="Courier" pitchFamily="49" charset="0"/>
                </a:rPr>
                <a:t>007D2FFC DD002</a:t>
              </a:r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    14010100 E2E8E2D3 C2C34040 0000EF00  80F4F300                 </a:t>
              </a:r>
            </a:p>
            <a:p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_  </a:t>
              </a:r>
              <a:r>
                <a:rPr lang="it-IT" sz="1200" dirty="0">
                  <a:solidFill>
                    <a:srgbClr val="00B0F0"/>
                  </a:solidFill>
                  <a:latin typeface="Courier" pitchFamily="49" charset="0"/>
                </a:rPr>
                <a:t>007D3010 DD003</a:t>
              </a:r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    14010100 E2E8E2C5 E7C5C340 00011F00  80F4F268                 </a:t>
              </a:r>
            </a:p>
            <a:p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_  </a:t>
              </a:r>
              <a:r>
                <a:rPr lang="it-IT" sz="1200" dirty="0">
                  <a:solidFill>
                    <a:srgbClr val="00B0F0"/>
                  </a:solidFill>
                  <a:latin typeface="Courier" pitchFamily="49" charset="0"/>
                </a:rPr>
                <a:t>007D3024 DD004</a:t>
              </a:r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    14010100 40404040 40404040 00014F00  80F4F1D0                 </a:t>
              </a:r>
            </a:p>
            <a:p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_  </a:t>
              </a:r>
              <a:r>
                <a:rPr lang="it-IT" sz="1200" dirty="0">
                  <a:solidFill>
                    <a:srgbClr val="00B0F0"/>
                  </a:solidFill>
                  <a:latin typeface="Courier" pitchFamily="49" charset="0"/>
                </a:rPr>
                <a:t>007D3038 DD005</a:t>
              </a:r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    14010100 40404040 40404040 00017F00  80F4F858                 </a:t>
              </a:r>
            </a:p>
            <a:p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_  </a:t>
              </a:r>
              <a:r>
                <a:rPr lang="it-IT" sz="1200" dirty="0">
                  <a:solidFill>
                    <a:srgbClr val="00B0F0"/>
                  </a:solidFill>
                  <a:latin typeface="Courier" pitchFamily="49" charset="0"/>
                </a:rPr>
                <a:t>007D304C DD006</a:t>
              </a:r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    14010100 40404040 40404040 0001AF00  80F4F1D0                 </a:t>
              </a:r>
            </a:p>
            <a:p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_  </a:t>
              </a:r>
              <a:r>
                <a:rPr lang="it-IT" sz="1200" dirty="0">
                  <a:solidFill>
                    <a:srgbClr val="00B0F0"/>
                  </a:solidFill>
                  <a:latin typeface="Courier" pitchFamily="49" charset="0"/>
                </a:rPr>
                <a:t>007D3060 DD007</a:t>
              </a:r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    14010100 40404040 40404040 0001DF00  80F4F1D0                 </a:t>
              </a:r>
            </a:p>
            <a:p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_  </a:t>
              </a:r>
              <a:r>
                <a:rPr lang="it-IT" sz="1200" dirty="0">
                  <a:solidFill>
                    <a:srgbClr val="00B0F0"/>
                  </a:solidFill>
                  <a:latin typeface="Courier" pitchFamily="49" charset="0"/>
                </a:rPr>
                <a:t>007D3074 DD008</a:t>
              </a:r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    14010100 40404040 40404040 00020F00  80F4F268                 </a:t>
              </a:r>
            </a:p>
            <a:p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_  </a:t>
              </a:r>
              <a:r>
                <a:rPr lang="it-IT" sz="1200" dirty="0">
                  <a:solidFill>
                    <a:srgbClr val="00B0F0"/>
                  </a:solidFill>
                  <a:latin typeface="Courier" pitchFamily="49" charset="0"/>
                </a:rPr>
                <a:t>007D3088 DD009</a:t>
              </a:r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    14010100 C9E2D7C5 E7C5C340 00023F00  80F4F268                 </a:t>
              </a:r>
            </a:p>
            <a:p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_  </a:t>
              </a:r>
              <a:r>
                <a:rPr lang="it-IT" sz="1200" dirty="0">
                  <a:solidFill>
                    <a:srgbClr val="00B0F0"/>
                  </a:solidFill>
                  <a:latin typeface="Courier" pitchFamily="49" charset="0"/>
                </a:rPr>
                <a:t>007D309C DD010</a:t>
              </a:r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    14010100 40404040 40404040 00026F00  80F4F1D0                 </a:t>
              </a:r>
            </a:p>
            <a:p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_  </a:t>
              </a:r>
              <a:r>
                <a:rPr lang="it-IT" sz="1200" dirty="0">
                  <a:solidFill>
                    <a:srgbClr val="00B0F0"/>
                  </a:solidFill>
                  <a:latin typeface="Courier" pitchFamily="49" charset="0"/>
                </a:rPr>
                <a:t>007D30B0 DD011</a:t>
              </a:r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    14010100 40404040 40404040 00029F00  80F4F858                 </a:t>
              </a:r>
            </a:p>
            <a:p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_  </a:t>
              </a:r>
              <a:r>
                <a:rPr lang="it-IT" sz="1200" dirty="0">
                  <a:solidFill>
                    <a:srgbClr val="00B0F0"/>
                  </a:solidFill>
                  <a:latin typeface="Courier" pitchFamily="49" charset="0"/>
                </a:rPr>
                <a:t>007D30C4 DD012</a:t>
              </a:r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    14010100 C9E2D7E2 D3C9C240 0002CF00  80F4F268                 </a:t>
              </a:r>
            </a:p>
            <a:p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_  </a:t>
              </a:r>
              <a:r>
                <a:rPr lang="it-IT" sz="1200" dirty="0">
                  <a:solidFill>
                    <a:srgbClr val="00B0F0"/>
                  </a:solidFill>
                  <a:latin typeface="Courier" pitchFamily="49" charset="0"/>
                </a:rPr>
                <a:t>007D30D8 DD013</a:t>
              </a:r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    14010100 40404040 40404040 0002FF00  80F4F268                 </a:t>
              </a:r>
            </a:p>
            <a:p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_  </a:t>
              </a:r>
              <a:r>
                <a:rPr lang="it-IT" sz="1200" dirty="0">
                  <a:solidFill>
                    <a:srgbClr val="00B0F0"/>
                  </a:solidFill>
                  <a:latin typeface="Courier" pitchFamily="49" charset="0"/>
                </a:rPr>
                <a:t>007D30EC DD014</a:t>
              </a:r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    14010100 40404040 40404040 00032F00  80F4F268                 </a:t>
              </a:r>
            </a:p>
            <a:p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_  </a:t>
              </a:r>
              <a:r>
                <a:rPr lang="it-IT" sz="1200" dirty="0">
                  <a:solidFill>
                    <a:srgbClr val="00B0F0"/>
                  </a:solidFill>
                  <a:latin typeface="Courier" pitchFamily="49" charset="0"/>
                </a:rPr>
                <a:t>007D3100 DD015</a:t>
              </a:r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    14010100 40404040 40404040 00036F00  80F4F268                 </a:t>
              </a:r>
            </a:p>
            <a:p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_  </a:t>
              </a:r>
              <a:r>
                <a:rPr lang="it-IT" sz="1200" dirty="0">
                  <a:solidFill>
                    <a:srgbClr val="00B0F0"/>
                  </a:solidFill>
                  <a:latin typeface="Courier" pitchFamily="49" charset="0"/>
                </a:rPr>
                <a:t>007D3114 DD016</a:t>
              </a:r>
              <a:r>
                <a:rPr lang="it-IT" sz="1200" dirty="0">
                  <a:solidFill>
                    <a:srgbClr val="FF0000"/>
                  </a:solidFill>
                  <a:latin typeface="Courier" pitchFamily="49" charset="0"/>
                </a:rPr>
                <a:t>    14010100 40404040 40404040 00039F00  </a:t>
              </a:r>
              <a:r>
                <a:rPr lang="it-IT" sz="1200" dirty="0" smtClean="0">
                  <a:solidFill>
                    <a:srgbClr val="FF0000"/>
                  </a:solidFill>
                  <a:latin typeface="Courier" pitchFamily="49" charset="0"/>
                </a:rPr>
                <a:t>80F4F1D0</a:t>
              </a:r>
              <a:endParaRPr lang="it-IT" sz="1200" dirty="0">
                <a:solidFill>
                  <a:srgbClr val="FF0000"/>
                </a:solidFill>
                <a:latin typeface="Courier" pitchFamily="49" charset="0"/>
              </a:endParaRPr>
            </a:p>
          </p:txBody>
        </p:sp>
        <p:sp>
          <p:nvSpPr>
            <p:cNvPr id="12" name="Oval: F +0"/>
            <p:cNvSpPr/>
            <p:nvPr/>
          </p:nvSpPr>
          <p:spPr bwMode="auto">
            <a:xfrm>
              <a:off x="6421627" y="1844824"/>
              <a:ext cx="1078925" cy="432048"/>
            </a:xfrm>
            <a:prstGeom prst="ellipse">
              <a:avLst/>
            </a:prstGeom>
            <a:noFill/>
            <a:ln w="63500">
              <a:solidFill>
                <a:srgbClr val="00B0F0">
                  <a:alpha val="70000"/>
                </a:srgbClr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36" name="4th reveal (Oval: 171 EQUATEs created)"/>
          <p:cNvSpPr/>
          <p:nvPr/>
        </p:nvSpPr>
        <p:spPr bwMode="auto">
          <a:xfrm>
            <a:off x="575556" y="2038862"/>
            <a:ext cx="2988332" cy="370703"/>
          </a:xfrm>
          <a:prstGeom prst="ellipse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9" name="5th reveal (full display)"/>
          <p:cNvSpPr txBox="1"/>
          <p:nvPr/>
        </p:nvSpPr>
        <p:spPr>
          <a:xfrm>
            <a:off x="102892" y="1739398"/>
            <a:ext cx="8922314" cy="4478149"/>
          </a:xfrm>
          <a:prstGeom prst="rect">
            <a:avLst/>
          </a:prstGeom>
          <a:solidFill>
            <a:schemeClr val="tx1"/>
          </a:solidFill>
        </p:spPr>
        <p:txBody>
          <a:bodyPr wrap="none" lIns="27432" tIns="45720" rIns="0" bIns="45720" rtlCol="0">
            <a:spAutoFit/>
          </a:bodyPr>
          <a:lstStyle/>
          <a:p>
            <a:r>
              <a:rPr lang="en-US" sz="950" dirty="0" smtClean="0">
                <a:solidFill>
                  <a:schemeClr val="bg1"/>
                </a:solidFill>
                <a:latin typeface="Courier" pitchFamily="49" charset="0"/>
              </a:rPr>
              <a:t>TCB#6 RB#1 ------------------------------------------------- z/XDC TPUT INTERFACE</a:t>
            </a:r>
          </a:p>
          <a:p>
            <a:r>
              <a:rPr lang="en-US" sz="950" dirty="0" smtClean="0">
                <a:solidFill>
                  <a:schemeClr val="bg1"/>
                </a:solidFill>
                <a:latin typeface="Courier" pitchFamily="49" charset="0"/>
              </a:rPr>
              <a:t>XDC ===&gt;</a:t>
            </a:r>
            <a:r>
              <a:rPr lang="en-US" sz="950" dirty="0" smtClean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50" dirty="0" smtClean="0">
                <a:solidFill>
                  <a:srgbClr val="FFFF00"/>
                </a:solidFill>
                <a:latin typeface="Courier" pitchFamily="49" charset="0"/>
              </a:rPr>
              <a:t>EQ DD 21c?+c?+18 LFOFFSET=0 LFWIDTH=1 </a:t>
            </a:r>
            <a:r>
              <a:rPr lang="en-US" sz="950" dirty="0">
                <a:solidFill>
                  <a:srgbClr val="FFFF00"/>
                </a:solidFill>
                <a:latin typeface="Courier" pitchFamily="49" charset="0"/>
              </a:rPr>
              <a:t>MAXCLONE=200 DATA; F +0 </a:t>
            </a:r>
            <a:r>
              <a:rPr lang="en-US" sz="950" dirty="0" smtClean="0">
                <a:solidFill>
                  <a:srgbClr val="FFFF00"/>
                </a:solidFill>
                <a:latin typeface="Courier" pitchFamily="49" charset="0"/>
              </a:rPr>
              <a:t>DATA</a:t>
            </a:r>
          </a:p>
          <a:p>
            <a:r>
              <a:rPr lang="en-US" sz="950" dirty="0" smtClean="0">
                <a:solidFill>
                  <a:srgbClr val="00B0F0"/>
                </a:solidFill>
                <a:latin typeface="Courier" pitchFamily="49" charset="0"/>
              </a:rPr>
              <a:t>   </a:t>
            </a:r>
            <a:r>
              <a:rPr lang="en-US" sz="950" dirty="0">
                <a:solidFill>
                  <a:srgbClr val="00B0F0"/>
                </a:solidFill>
                <a:latin typeface="Courier" pitchFamily="49" charset="0"/>
              </a:rPr>
              <a:t>171 EQUATES HAVE BEEN </a:t>
            </a:r>
            <a:r>
              <a:rPr lang="en-US" sz="950" dirty="0" smtClean="0">
                <a:solidFill>
                  <a:srgbClr val="00B0F0"/>
                </a:solidFill>
                <a:latin typeface="Courier" pitchFamily="49" charset="0"/>
              </a:rPr>
              <a:t>CREATED</a:t>
            </a:r>
          </a:p>
          <a:p>
            <a:r>
              <a:rPr lang="en-US" sz="950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950" dirty="0" smtClean="0">
                <a:solidFill>
                  <a:schemeClr val="bg1"/>
                </a:solidFill>
                <a:latin typeface="Courier" pitchFamily="49" charset="0"/>
              </a:rPr>
              <a:t>00000000_007D2FD0 1 </a:t>
            </a:r>
            <a:r>
              <a:rPr lang="en-US" sz="950" dirty="0" smtClean="0">
                <a:solidFill>
                  <a:srgbClr val="00B0F0"/>
                </a:solidFill>
                <a:latin typeface="Courier" pitchFamily="49" charset="0"/>
              </a:rPr>
              <a:t>(A.S.DBCOLE5) --- , PRIVATE+7D0FD0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007D2FD0 @CDP     C4C2C3D6 D3C5F540 C9E2D7C6 D7D9D6C3  D3D6C7C4 C2C34040                    *DBCOLE5 ISPFPROCLOGDBC  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007D2FE8 DD001    14010100 E2E8E2E4 C1C4E240 00006F00  80F4F1D0                             *....SYSUADS ..?..41}*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007D2FFC DD002    14010100 E2E8E2D3 C2C34040 0000EF00  80F4F300                             *....SYSLBC  .....43.*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007D3010 DD003    14010100 E2E8E2C5 E7C5C340 00011F00  80F4F268                             *....SYSEXEC .....42.*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007D3024 DD004    14010100 40404040 40404040 00014F00  80F4F1D0                             *....        ..|..41}*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007D3038 DD005    14010100 40404040 40404040 00017F00  80F4F858                             *....        .."..48.*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007D304C DD006    14010100 40404040 40404040 0001AF00  80F4F1D0                             *....        .....41}*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007D3060 DD007    14010100 40404040 40404040 0001DF00  80F4F1D0                             *....        .....41}*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007D3074 DD008    14010100 40404040 40404040 00020F00  80F4F268                             *....        .....42.*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007D3088 DD009    14010100 C9E2D7C5 E7C5C340 00023F00  80F4F268                             *....ISPEXEC .....42.*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007D309C DD010    14010100 40404040 40404040 00026F00  80F4F1D0                             *....        ..?..41}*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007D30B0 DD011    14010100 40404040 40404040 00029F00  80F4F858                             *....        .....48.*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007D30C4 DD012    14010100 C9E2D7E2 D3C9C240 0002CF00  80F4F268                             *....ISPSLIB .....42.*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007D30D8 DD013    14010100 40404040 40404040 0002FF00  80F4F268                             *....        .....42.*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007D30EC DD014    14010100 40404040 40404040 00032F00  80F4F268                             *....        .....42.*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007D3100 DD015    14010100 40404040 40404040 00036F00  80F4F268                             *....        ..?..42.*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007D3114 DD016    14010100 40404040 40404040 00039F00  80F4F1D0                             *....        .....41}*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007D3128 DD017    14010100 40404040 40404040 0003CF00  80F4F1D0                             *....        .....41}*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007D313C DD018    14010100 40404040 40404040 0003FF00  80F4F1D0                             *....        .....41}*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007D3150 DD019    14010100 40404040 40404040 00042F00  80F4F1D0                             *....        .....41}*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007D3164 DD020    14010100 40404040 40404040 00045F00  80F4F268                             *....        ..¬..42.*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007D3178 DD021    14010100 40404040 40404040 00048F00  80F4F268                             *....        .....42.*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007D318C DD022    14010100 C4C9E3D7 D3C9C240 0004BF00  80F4F268                             *....DITPLIB .....42.*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007D31A0 DD023    14010100 E2C4E2C6 D4C5D5E4 0004EF00  80F4F268                             *....SDSFMENU.....42.*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_  007D31B4 DD024    14010100 C9E2D7D7 D9D6C640 0021BF00  80F510B0                             *....ISPPROF .....5..*</a:t>
            </a:r>
          </a:p>
          <a:p>
            <a:r>
              <a:rPr lang="it-IT" sz="950" dirty="0">
                <a:solidFill>
                  <a:srgbClr val="FF0000"/>
                </a:solidFill>
                <a:latin typeface="Courier" pitchFamily="49" charset="0"/>
              </a:rPr>
              <a:t>** 007D31C8 DD025    14010100 E2D4D7E3 C1C2D340 00055F00  80F4F1D0                             *....SMPTABL ..¬..41}*</a:t>
            </a:r>
          </a:p>
        </p:txBody>
      </p:sp>
      <p:grpSp>
        <p:nvGrpSpPr>
          <p:cNvPr id="4" name="6th reveal (narrow display)"/>
          <p:cNvGrpSpPr/>
          <p:nvPr/>
        </p:nvGrpSpPr>
        <p:grpSpPr>
          <a:xfrm>
            <a:off x="19050" y="1664804"/>
            <a:ext cx="9077325" cy="4621696"/>
            <a:chOff x="19050" y="1664804"/>
            <a:chExt cx="9077325" cy="4621696"/>
          </a:xfrm>
        </p:grpSpPr>
        <p:sp>
          <p:nvSpPr>
            <p:cNvPr id="3" name="Whitemask: (full display)"/>
            <p:cNvSpPr/>
            <p:nvPr/>
          </p:nvSpPr>
          <p:spPr bwMode="auto">
            <a:xfrm>
              <a:off x="19050" y="1664804"/>
              <a:ext cx="9077325" cy="46216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4" name="Narrow display"/>
            <p:cNvSpPr txBox="1"/>
            <p:nvPr/>
          </p:nvSpPr>
          <p:spPr>
            <a:xfrm>
              <a:off x="395536" y="1736812"/>
              <a:ext cx="7720414" cy="3970318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  <a:latin typeface="Courier" pitchFamily="49" charset="0"/>
                </a:rPr>
                <a:t>TCB#6 RB#1 ------------------------------------------------- z/XDC TPUT INTERFACE</a:t>
              </a:r>
            </a:p>
            <a:p>
              <a:r>
                <a:rPr lang="en-US" sz="1200" dirty="0" smtClean="0">
                  <a:solidFill>
                    <a:schemeClr val="bg1"/>
                  </a:solidFill>
                  <a:latin typeface="Courier" pitchFamily="49" charset="0"/>
                </a:rPr>
                <a:t>XDC ===&gt;</a:t>
              </a:r>
              <a:r>
                <a:rPr lang="en-US" sz="1200" dirty="0" smtClean="0">
                  <a:solidFill>
                    <a:srgbClr val="FF0000"/>
                  </a:solidFill>
                  <a:latin typeface="Courier" pitchFamily="49" charset="0"/>
                </a:rPr>
                <a:t> </a:t>
              </a:r>
              <a:r>
                <a:rPr lang="en-US" sz="1200" dirty="0" smtClean="0">
                  <a:solidFill>
                    <a:srgbClr val="FFFF00"/>
                  </a:solidFill>
                  <a:latin typeface="Courier" pitchFamily="49" charset="0"/>
                </a:rPr>
                <a:t>F </a:t>
              </a:r>
              <a:r>
                <a:rPr lang="en-US" sz="1200" dirty="0">
                  <a:solidFill>
                    <a:srgbClr val="FFFF00"/>
                  </a:solidFill>
                  <a:latin typeface="Courier" pitchFamily="49" charset="0"/>
                </a:rPr>
                <a:t>+0 </a:t>
              </a:r>
              <a:r>
                <a:rPr lang="en-US" sz="1200" dirty="0" smtClean="0">
                  <a:solidFill>
                    <a:srgbClr val="FFFF00"/>
                  </a:solidFill>
                  <a:latin typeface="Courier" pitchFamily="49" charset="0"/>
                </a:rPr>
                <a:t>DATA NARROW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  </a:t>
              </a:r>
              <a:r>
                <a:rPr lang="en-US" sz="1200" dirty="0">
                  <a:solidFill>
                    <a:schemeClr val="bg1"/>
                  </a:solidFill>
                  <a:latin typeface="Courier" pitchFamily="49" charset="0"/>
                </a:rPr>
                <a:t>00000000_007D2FD0 1 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(A.S.DBCOLE5) --- , PRIVATE+7D0FD0</a:t>
              </a:r>
            </a:p>
            <a:p>
              <a:r>
                <a:rPr lang="en-US" sz="1200" dirty="0" smtClean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 smtClean="0">
                  <a:solidFill>
                    <a:srgbClr val="00B0F0"/>
                  </a:solidFill>
                  <a:latin typeface="Courier" pitchFamily="49" charset="0"/>
                </a:rPr>
                <a:t>  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007D2FD0 @CDP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 C4C2C3D6 D3C5F540 C9E2D7C6 D7D9D6C3  *DBCOLE5 ISPFPROC*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007D2FE0     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 D3D6C7C4 C2C34040                    *LOGDBC  *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007D2FE8 DD001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14010100 E2E8E2E4 C1C4E240 00006F00  *....SYSUADS ..?.*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007D2FF8      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80F4F1D0         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-2131430960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     *.41}*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007D2FFC DD002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14010100 E2E8E2D3 C2C34040 0000EF00  *....SYSLBC  ....*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007D300C      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80F4F300         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-2131430656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     *.43.*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007D3010 DD003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14010100 E2E8E2C5 E7C5C340 00011F00  *....SYSEXEC ....*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007D3020      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80F4F268         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-2131430808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     *.42.*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007D3024 DD004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14010100 40404040 40404040 00014F00  *....        ..|.*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007D3034      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80F4F1D0         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-2131430960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     *.41}*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007D3038 DD005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14010100 40404040 40404040 00017F00  *....        ..".*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007D3048      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80F4F858         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-2131429288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     *.48.*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007D304C DD006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14010100 40404040 40404040 0001AF00  *....        ....*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007D305C      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80F4F1D0         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-2131430960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     *.41}*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007D3060 DD007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14010100 40404040 40404040 0001DF00  *....        ....*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007D3070      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80F4F1D0         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-2131430960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     *.41}*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007D3074 DD008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14010100 40404040 40404040 00020F00  *....        ....*</a:t>
              </a:r>
            </a:p>
            <a:p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  007D3084      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80F4F268         </a:t>
              </a:r>
              <a:r>
                <a:rPr lang="en-US" sz="1200" dirty="0">
                  <a:solidFill>
                    <a:srgbClr val="00B0F0"/>
                  </a:solidFill>
                  <a:latin typeface="Courier" pitchFamily="49" charset="0"/>
                </a:rPr>
                <a:t>-2131430808</a:t>
              </a:r>
              <a:r>
                <a:rPr lang="en-US" sz="1200" dirty="0">
                  <a:solidFill>
                    <a:srgbClr val="FF0000"/>
                  </a:solidFill>
                  <a:latin typeface="Courier" pitchFamily="49" charset="0"/>
                </a:rPr>
                <a:t>         *.42</a:t>
              </a:r>
              <a:r>
                <a:rPr lang="en-US" sz="1200" dirty="0" smtClean="0">
                  <a:solidFill>
                    <a:srgbClr val="FF0000"/>
                  </a:solidFill>
                  <a:latin typeface="Courier" pitchFamily="49" charset="0"/>
                </a:rPr>
                <a:t>.*</a:t>
              </a:r>
              <a:endParaRPr lang="en-US" sz="1200" dirty="0">
                <a:solidFill>
                  <a:srgbClr val="FF0000"/>
                </a:solidFill>
                <a:latin typeface="Courier" pitchFamily="49" charset="0"/>
              </a:endParaRPr>
            </a:p>
          </p:txBody>
        </p:sp>
      </p:grpSp>
      <p:sp>
        <p:nvSpPr>
          <p:cNvPr id="2" name="Title: Contiguous Lists – The TIOT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Contiguous Lists – The TIOT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01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3" grpId="0" animBg="1"/>
      <p:bldP spid="36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Initial display"/>
          <p:cNvGrpSpPr/>
          <p:nvPr/>
        </p:nvGrpSpPr>
        <p:grpSpPr>
          <a:xfrm>
            <a:off x="3842083" y="5931278"/>
            <a:ext cx="1433973" cy="342038"/>
            <a:chOff x="3842083" y="5661248"/>
            <a:chExt cx="1433973" cy="342038"/>
          </a:xfrm>
        </p:grpSpPr>
        <p:sp>
          <p:nvSpPr>
            <p:cNvPr id="11" name="Length field 5"/>
            <p:cNvSpPr/>
            <p:nvPr/>
          </p:nvSpPr>
          <p:spPr bwMode="auto">
            <a:xfrm>
              <a:off x="3842395" y="5661248"/>
              <a:ext cx="216024" cy="1980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err="1" smtClean="0">
                  <a:latin typeface="Agency FB" pitchFamily="2" charset="0"/>
                </a:rPr>
                <a:t>len</a:t>
              </a:r>
              <a:endParaRPr kumimoji="0" lang="en-US" sz="1400" u="none" strike="noStrike" cap="none" normalizeH="0" baseline="0" dirty="0" smtClean="0">
                <a:ln>
                  <a:noFill/>
                </a:ln>
                <a:effectLst/>
                <a:latin typeface="Agency FB" pitchFamily="2" charset="0"/>
              </a:endParaRPr>
            </a:p>
          </p:txBody>
        </p:sp>
        <p:sp>
          <p:nvSpPr>
            <p:cNvPr id="12" name="TIOT entry 5"/>
            <p:cNvSpPr/>
            <p:nvPr/>
          </p:nvSpPr>
          <p:spPr bwMode="auto">
            <a:xfrm>
              <a:off x="3842083" y="5661248"/>
              <a:ext cx="1433973" cy="34203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 (DD entry)</a:t>
              </a:r>
            </a:p>
          </p:txBody>
        </p:sp>
      </p:grpSp>
      <p:sp>
        <p:nvSpPr>
          <p:cNvPr id="4" name="1st reveal (EQ autocloning command)"/>
          <p:cNvSpPr txBox="1"/>
          <p:nvPr/>
        </p:nvSpPr>
        <p:spPr>
          <a:xfrm>
            <a:off x="521550" y="1556792"/>
            <a:ext cx="8100900" cy="42473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EQ DD 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21</a:t>
            </a:r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C?+C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?+</a:t>
            </a:r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18 LFOFFSET=0 LFWIDTH=1 MAXCLONE=200 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DATA</a:t>
            </a: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5" name="2nd reveal (EQ cmd: DD operand)"/>
          <p:cNvSpPr txBox="1"/>
          <p:nvPr/>
        </p:nvSpPr>
        <p:spPr>
          <a:xfrm>
            <a:off x="518770" y="1556792"/>
            <a:ext cx="8100900" cy="42473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EQ </a:t>
            </a:r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DD</a:t>
            </a:r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21</a:t>
            </a:r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C?+C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?+</a:t>
            </a:r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18 LFOFFSET=0 LFWIDTH=1 MAXCLONE=200 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DATA</a:t>
            </a: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DD           - This is the root name to assign to all of the generated</a:t>
            </a: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 equates.</a:t>
            </a: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6" name="3rd reveal (EQ cmd: 21c?+c?+18 operand)"/>
          <p:cNvSpPr txBox="1"/>
          <p:nvPr/>
        </p:nvSpPr>
        <p:spPr>
          <a:xfrm>
            <a:off x="524330" y="1556792"/>
            <a:ext cx="8100900" cy="42473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EQ DD </a:t>
            </a:r>
            <a:r>
              <a:rPr lang="en-US" b="1" dirty="0" smtClean="0">
                <a:solidFill>
                  <a:srgbClr val="FFFF00"/>
                </a:solidFill>
                <a:latin typeface="Courier" pitchFamily="49" charset="0"/>
              </a:rPr>
              <a:t>21</a:t>
            </a:r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C?+C</a:t>
            </a:r>
            <a:r>
              <a:rPr lang="en-US" b="1" dirty="0" smtClean="0">
                <a:solidFill>
                  <a:srgbClr val="FFFF00"/>
                </a:solidFill>
                <a:latin typeface="Courier" pitchFamily="49" charset="0"/>
              </a:rPr>
              <a:t>?+</a:t>
            </a:r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18</a:t>
            </a:r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 LFOFFSET=0 LFWIDTH=1 MAXCLONE=200 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DATA</a:t>
            </a: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DD           - This is the root name to assign to all of the generated</a:t>
            </a: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 equates.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21C?+C?+18   – This is the address expression for assigning the location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              of the first equate. If you recognize this expression,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              fine. If not, no big deal.</a:t>
            </a: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7" name="4th reveal (EQ cmd: LFOFFSET=0 operand)"/>
          <p:cNvSpPr txBox="1"/>
          <p:nvPr/>
        </p:nvSpPr>
        <p:spPr>
          <a:xfrm>
            <a:off x="524330" y="1556792"/>
            <a:ext cx="8100900" cy="42473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EQ DD 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21</a:t>
            </a:r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C?+C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?+</a:t>
            </a:r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18 </a:t>
            </a:r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LFOFFSET=0</a:t>
            </a:r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 LFWIDTH=1 MAXCLONE=200 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DATA</a:t>
            </a: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DD           - This is the root name to assign to all of the generated</a:t>
            </a: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 equates.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21C?+C?+18   – This is the address expression for assigning the location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              of the first equate. If you recognize this expression,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              fine. If not, no big deal.</a:t>
            </a: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LFOFFSET=0   – This is the offset to each list entry’s length field. If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LFOFFSET is omitted, then all the list entries have the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same size which has to be provided by a TESIZE= operand.</a:t>
            </a: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8" name="5th reveal (EQ cmd: LFWIDTH=1 operand)"/>
          <p:cNvSpPr txBox="1"/>
          <p:nvPr/>
        </p:nvSpPr>
        <p:spPr>
          <a:xfrm>
            <a:off x="518770" y="1556792"/>
            <a:ext cx="8100900" cy="42473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EQ DD 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21</a:t>
            </a:r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C?+C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?+</a:t>
            </a:r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18 LFOFFSET=0 </a:t>
            </a:r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LFWIDTH=1</a:t>
            </a:r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 MAXCLONE=200 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DATA</a:t>
            </a: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DD           - This is the root name to assign to all of the generated</a:t>
            </a: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 equates.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21C?+C?+18   – This is the address expression for assigning the location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              of the first equate. If you recognize this expression,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              fine. If not, no big deal.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LFOFFSET=0   – This is the offset to each list entry’s length field. If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              LFOFFSET is omitted, then all the list entries have the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              same size which has to be provided by a TESIZE= operand.</a:t>
            </a: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LFWIDTH=1    - This is the byte-width of the length field. (The default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is =4.)</a:t>
            </a: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9" name="6th reveal (EQ cmd: MAXCLONE=200)"/>
          <p:cNvSpPr txBox="1"/>
          <p:nvPr/>
        </p:nvSpPr>
        <p:spPr>
          <a:xfrm>
            <a:off x="518697" y="1556792"/>
            <a:ext cx="8100900" cy="42473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EQ DD 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21</a:t>
            </a:r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C?+C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?+</a:t>
            </a:r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18 LFOFFSET=0 LFWIDTH=1 </a:t>
            </a:r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MAXCLONE=200</a:t>
            </a:r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DATA</a:t>
            </a: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DD           - This is the root name to assign to all of the generated</a:t>
            </a: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 equates.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21C?+C?+18   – This is the address expression for assigning the location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              of the first equate. If you recognize this expression,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              fine. If not, no big deal.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LFOFFSET=0   – This is the offset to each list entry’s length field. If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              LFOFFSET is omitted, then all the list entries have the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              same size which has to be provided by a TESIZE= operand.</a:t>
            </a: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LFWIDTH=1    - This is the byte-width of the length field. (The default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is =4.)</a:t>
            </a: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MAXCLONE=200 – This puts a limit on the number of equates to create. It’s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number of digits also sets the number of digits to use for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the sequence numbers that are appended to the generated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equate names.</a:t>
            </a: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10" name="7th reveal (EQ cmd: DATA)"/>
          <p:cNvSpPr txBox="1"/>
          <p:nvPr/>
        </p:nvSpPr>
        <p:spPr>
          <a:xfrm>
            <a:off x="524330" y="1556792"/>
            <a:ext cx="8100900" cy="42473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EQ DD 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21C?+C?+</a:t>
            </a:r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18 LFOFFSET=0 LFWIDTH=1 MAXCLONE=200 </a:t>
            </a:r>
            <a:r>
              <a:rPr lang="en-US" b="1" dirty="0" smtClean="0">
                <a:solidFill>
                  <a:srgbClr val="FFFF00"/>
                </a:solidFill>
                <a:latin typeface="Courier" pitchFamily="49" charset="0"/>
              </a:rPr>
              <a:t>DATA</a:t>
            </a: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DD           - This is the root name to assign to all of the generated</a:t>
            </a: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 equates.</a:t>
            </a: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21C?+C?+18   – This is the address expression for assigning the location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of the first equate. If you recognize this expression,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fine. If not, no big deal.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LFOFFSET=0   – This is the offset to each list entry’s length field. If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              LFOFFSET is omitted, then all the list entries have the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              same size which has to be provided by a TESIZE= operand.</a:t>
            </a: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LFWIDTH=1    - This is the byte-width of the length field. (The default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is =4.)</a:t>
            </a: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MAXCLONE=200 – This puts a limit on the number of equates to create. It’s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number of digits also sets the number of digits to use for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the sequence numbers that are appended to the generated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equate names.</a:t>
            </a: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DATA         - This assigns the DATA attribute to the generated equates.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              This prevents storage from being misinterpreted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as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</a:t>
            </a:r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instructions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.</a:t>
            </a:r>
            <a:endParaRPr lang="en-US" b="1" dirty="0" smtClean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2" name="Title: Contiguous Lists – The TIOT"/>
          <p:cNvSpPr>
            <a:spLocks noGrp="1"/>
          </p:cNvSpPr>
          <p:nvPr>
            <p:ph type="ctrTitle"/>
          </p:nvPr>
        </p:nvSpPr>
        <p:spPr>
          <a:xfrm>
            <a:off x="685800" y="1016732"/>
            <a:ext cx="7772400" cy="468052"/>
          </a:xfrm>
        </p:spPr>
        <p:txBody>
          <a:bodyPr/>
          <a:lstStyle/>
          <a:p>
            <a:r>
              <a:rPr lang="en-US" dirty="0"/>
              <a:t>Contiguous Lists – The TIOT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3365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1st reveal (TCB and TIOT)"/>
          <p:cNvGrpSpPr/>
          <p:nvPr/>
        </p:nvGrpSpPr>
        <p:grpSpPr>
          <a:xfrm>
            <a:off x="5110508" y="2026585"/>
            <a:ext cx="1437376" cy="4050450"/>
            <a:chOff x="5257845" y="2096852"/>
            <a:chExt cx="1437376" cy="4050450"/>
          </a:xfrm>
        </p:grpSpPr>
        <p:sp>
          <p:nvSpPr>
            <p:cNvPr id="32" name="Delimiter"/>
            <p:cNvSpPr/>
            <p:nvPr/>
          </p:nvSpPr>
          <p:spPr bwMode="auto">
            <a:xfrm>
              <a:off x="5257845" y="5949280"/>
              <a:ext cx="216024" cy="1980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smtClean="0">
                  <a:latin typeface="Consolas" pitchFamily="49" charset="0"/>
                  <a:cs typeface="Consolas" pitchFamily="49" charset="0"/>
                </a:rPr>
                <a:t>00</a:t>
              </a:r>
              <a:endParaRPr kumimoji="0" lang="en-US" sz="1400" u="none" strike="noStrike" cap="none" normalizeH="0" baseline="0" dirty="0" smtClean="0">
                <a:ln>
                  <a:noFill/>
                </a:ln>
                <a:effectLst/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27" name="Length field etc."/>
            <p:cNvSpPr/>
            <p:nvPr/>
          </p:nvSpPr>
          <p:spPr bwMode="auto">
            <a:xfrm>
              <a:off x="5261248" y="5282902"/>
              <a:ext cx="216024" cy="1980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err="1" smtClean="0">
                  <a:latin typeface="Agency FB" pitchFamily="2" charset="0"/>
                </a:rPr>
                <a:t>len</a:t>
              </a:r>
              <a:endParaRPr kumimoji="0" lang="en-US" sz="1400" u="none" strike="noStrike" cap="none" normalizeH="0" baseline="0" dirty="0" smtClean="0">
                <a:ln>
                  <a:noFill/>
                </a:ln>
                <a:effectLst/>
                <a:latin typeface="Agency FB" pitchFamily="2" charset="0"/>
              </a:endParaRPr>
            </a:p>
          </p:txBody>
        </p:sp>
        <p:sp>
          <p:nvSpPr>
            <p:cNvPr id="28" name="Length field 5"/>
            <p:cNvSpPr/>
            <p:nvPr/>
          </p:nvSpPr>
          <p:spPr bwMode="auto">
            <a:xfrm>
              <a:off x="5261248" y="4940864"/>
              <a:ext cx="216024" cy="1980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err="1" smtClean="0">
                  <a:latin typeface="Agency FB" pitchFamily="2" charset="0"/>
                </a:rPr>
                <a:t>len</a:t>
              </a:r>
              <a:endParaRPr kumimoji="0" lang="en-US" sz="1400" u="none" strike="noStrike" cap="none" normalizeH="0" baseline="0" dirty="0" smtClean="0">
                <a:ln>
                  <a:noFill/>
                </a:ln>
                <a:effectLst/>
                <a:latin typeface="Agency FB" pitchFamily="2" charset="0"/>
              </a:endParaRPr>
            </a:p>
          </p:txBody>
        </p:sp>
        <p:sp>
          <p:nvSpPr>
            <p:cNvPr id="29" name="Length field 4"/>
            <p:cNvSpPr/>
            <p:nvPr/>
          </p:nvSpPr>
          <p:spPr bwMode="auto">
            <a:xfrm>
              <a:off x="5261248" y="4599130"/>
              <a:ext cx="216024" cy="1980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err="1" smtClean="0">
                  <a:latin typeface="Agency FB" pitchFamily="2" charset="0"/>
                </a:rPr>
                <a:t>len</a:t>
              </a:r>
              <a:endParaRPr kumimoji="0" lang="en-US" sz="1400" u="none" strike="noStrike" cap="none" normalizeH="0" baseline="0" dirty="0" smtClean="0">
                <a:ln>
                  <a:noFill/>
                </a:ln>
                <a:effectLst/>
                <a:latin typeface="Agency FB" pitchFamily="2" charset="0"/>
              </a:endParaRPr>
            </a:p>
          </p:txBody>
        </p:sp>
        <p:sp>
          <p:nvSpPr>
            <p:cNvPr id="30" name="Length field 3"/>
            <p:cNvSpPr/>
            <p:nvPr/>
          </p:nvSpPr>
          <p:spPr bwMode="auto">
            <a:xfrm>
              <a:off x="5257845" y="4237011"/>
              <a:ext cx="216024" cy="1980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err="1" smtClean="0">
                  <a:latin typeface="Agency FB" pitchFamily="2" charset="0"/>
                </a:rPr>
                <a:t>len</a:t>
              </a:r>
              <a:endParaRPr kumimoji="0" lang="en-US" sz="1400" u="none" strike="noStrike" cap="none" normalizeH="0" baseline="0" dirty="0" smtClean="0">
                <a:ln>
                  <a:noFill/>
                </a:ln>
                <a:effectLst/>
                <a:latin typeface="Agency FB" pitchFamily="2" charset="0"/>
              </a:endParaRPr>
            </a:p>
          </p:txBody>
        </p:sp>
        <p:sp>
          <p:nvSpPr>
            <p:cNvPr id="31" name="Length field 2"/>
            <p:cNvSpPr/>
            <p:nvPr/>
          </p:nvSpPr>
          <p:spPr bwMode="auto">
            <a:xfrm>
              <a:off x="5257845" y="3915054"/>
              <a:ext cx="216024" cy="1980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err="1" smtClean="0">
                  <a:latin typeface="Agency FB" pitchFamily="2" charset="0"/>
                </a:rPr>
                <a:t>len</a:t>
              </a:r>
              <a:endParaRPr kumimoji="0" lang="en-US" sz="1400" u="none" strike="noStrike" cap="none" normalizeH="0" baseline="0" dirty="0" smtClean="0">
                <a:ln>
                  <a:noFill/>
                </a:ln>
                <a:effectLst/>
                <a:latin typeface="Agency FB" pitchFamily="2" charset="0"/>
              </a:endParaRPr>
            </a:p>
          </p:txBody>
        </p:sp>
        <p:sp>
          <p:nvSpPr>
            <p:cNvPr id="18" name="Length field 1"/>
            <p:cNvSpPr/>
            <p:nvPr/>
          </p:nvSpPr>
          <p:spPr bwMode="auto">
            <a:xfrm>
              <a:off x="5261248" y="3573016"/>
              <a:ext cx="216024" cy="1980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err="1" smtClean="0">
                  <a:latin typeface="Agency FB" pitchFamily="2" charset="0"/>
                </a:rPr>
                <a:t>len</a:t>
              </a:r>
              <a:endParaRPr kumimoji="0" lang="en-US" sz="1400" u="none" strike="noStrike" cap="none" normalizeH="0" baseline="0" dirty="0" smtClean="0">
                <a:ln>
                  <a:noFill/>
                </a:ln>
                <a:effectLst/>
                <a:latin typeface="Agency FB" pitchFamily="2" charset="0"/>
              </a:endParaRPr>
            </a:p>
          </p:txBody>
        </p:sp>
        <p:sp>
          <p:nvSpPr>
            <p:cNvPr id="10" name="TIOT etc."/>
            <p:cNvSpPr/>
            <p:nvPr/>
          </p:nvSpPr>
          <p:spPr bwMode="auto">
            <a:xfrm>
              <a:off x="5261248" y="5282598"/>
              <a:ext cx="1433973" cy="66668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ts val="900"/>
                </a:lnSpc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dirty="0" smtClean="0">
                <a:latin typeface="Courier" pitchFamily="49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ts val="900"/>
                </a:lnSpc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smtClean="0">
                  <a:latin typeface="Courier" pitchFamily="49" charset="0"/>
                </a:rPr>
                <a:t>.</a:t>
              </a:r>
            </a:p>
            <a:p>
              <a:pPr marL="0" marR="0" indent="0" algn="ctr" defTabSz="914400" rtl="0" eaLnBrk="1" fontAlgn="base" latinLnBrk="0" hangingPunct="1">
                <a:lnSpc>
                  <a:spcPts val="900"/>
                </a:lnSpc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latin typeface="Courier" pitchFamily="49" charset="0"/>
                </a:rPr>
                <a:t>.</a:t>
              </a:r>
              <a:endParaRPr kumimoji="0" lang="en-US" sz="1400" u="none" strike="noStrike" cap="none" normalizeH="0" baseline="0" dirty="0" smtClean="0">
                <a:ln>
                  <a:noFill/>
                </a:ln>
                <a:effectLst/>
                <a:latin typeface="Courier" pitchFamily="49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ts val="900"/>
                </a:lnSpc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smtClean="0">
                  <a:latin typeface="Courier" pitchFamily="49" charset="0"/>
                </a:rPr>
                <a:t>.</a:t>
              </a:r>
              <a:endParaRPr kumimoji="0" lang="en-US" sz="1400" u="none" strike="noStrike" cap="none" normalizeH="0" baseline="0" dirty="0" smtClean="0">
                <a:ln>
                  <a:noFill/>
                </a:ln>
                <a:effectLst/>
                <a:latin typeface="Courier" pitchFamily="49" charset="0"/>
              </a:endParaRPr>
            </a:p>
          </p:txBody>
        </p:sp>
        <p:sp>
          <p:nvSpPr>
            <p:cNvPr id="9" name="TIOT entry 5"/>
            <p:cNvSpPr/>
            <p:nvPr/>
          </p:nvSpPr>
          <p:spPr bwMode="auto">
            <a:xfrm>
              <a:off x="5260936" y="4940864"/>
              <a:ext cx="1433973" cy="34203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(entry)</a:t>
              </a:r>
            </a:p>
          </p:txBody>
        </p:sp>
        <p:sp>
          <p:nvSpPr>
            <p:cNvPr id="8" name="TIOT entry 4"/>
            <p:cNvSpPr/>
            <p:nvPr/>
          </p:nvSpPr>
          <p:spPr bwMode="auto">
            <a:xfrm>
              <a:off x="5260938" y="4598826"/>
              <a:ext cx="1433973" cy="34203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(entry)</a:t>
              </a:r>
            </a:p>
          </p:txBody>
        </p:sp>
        <p:sp>
          <p:nvSpPr>
            <p:cNvPr id="7" name="TIOT entry 3"/>
            <p:cNvSpPr/>
            <p:nvPr/>
          </p:nvSpPr>
          <p:spPr bwMode="auto">
            <a:xfrm>
              <a:off x="5260937" y="4257092"/>
              <a:ext cx="1433973" cy="34203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(entry)</a:t>
              </a:r>
            </a:p>
          </p:txBody>
        </p:sp>
        <p:sp>
          <p:nvSpPr>
            <p:cNvPr id="6" name="TIOT entry 2"/>
            <p:cNvSpPr/>
            <p:nvPr/>
          </p:nvSpPr>
          <p:spPr bwMode="auto">
            <a:xfrm>
              <a:off x="5260938" y="3915054"/>
              <a:ext cx="1433973" cy="34203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(entry)</a:t>
              </a:r>
            </a:p>
          </p:txBody>
        </p:sp>
        <p:sp>
          <p:nvSpPr>
            <p:cNvPr id="5" name="TIOT entry 1"/>
            <p:cNvSpPr/>
            <p:nvPr/>
          </p:nvSpPr>
          <p:spPr bwMode="auto">
            <a:xfrm>
              <a:off x="5260938" y="3573016"/>
              <a:ext cx="1433973" cy="34203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(entry)</a:t>
              </a:r>
            </a:p>
          </p:txBody>
        </p:sp>
        <p:sp>
          <p:nvSpPr>
            <p:cNvPr id="4" name="TIOT header"/>
            <p:cNvSpPr/>
            <p:nvPr/>
          </p:nvSpPr>
          <p:spPr bwMode="auto">
            <a:xfrm>
              <a:off x="5260938" y="2888940"/>
              <a:ext cx="1433973" cy="68407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TIOT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 smtClean="0">
                  <a:latin typeface="Courier" pitchFamily="49" charset="0"/>
                </a:rPr>
                <a:t>(header)</a:t>
              </a:r>
              <a:endParaRPr kumimoji="0" lang="en-US" sz="1400" u="none" strike="noStrike" cap="none" normalizeH="0" baseline="0" dirty="0" smtClean="0">
                <a:ln>
                  <a:noFill/>
                </a:ln>
                <a:effectLst/>
                <a:latin typeface="Courier" pitchFamily="49" charset="0"/>
              </a:endParaRPr>
            </a:p>
          </p:txBody>
        </p:sp>
        <p:cxnSp>
          <p:nvCxnSpPr>
            <p:cNvPr id="34" name="Arrow: TCB to TIOT"/>
            <p:cNvCxnSpPr>
              <a:stCxn id="3" idx="2"/>
              <a:endCxn id="4" idx="0"/>
            </p:cNvCxnSpPr>
            <p:nvPr/>
          </p:nvCxnSpPr>
          <p:spPr bwMode="auto">
            <a:xfrm>
              <a:off x="5974832" y="2492896"/>
              <a:ext cx="3093" cy="396044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" name="TCB"/>
            <p:cNvSpPr/>
            <p:nvPr/>
          </p:nvSpPr>
          <p:spPr bwMode="auto">
            <a:xfrm>
              <a:off x="5257845" y="2096852"/>
              <a:ext cx="1433973" cy="39604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TCB</a:t>
              </a:r>
            </a:p>
          </p:txBody>
        </p:sp>
      </p:grpSp>
      <p:sp>
        <p:nvSpPr>
          <p:cNvPr id="33" name="2nd reveal (Jobstep TCB)"/>
          <p:cNvSpPr/>
          <p:nvPr/>
        </p:nvSpPr>
        <p:spPr bwMode="auto">
          <a:xfrm>
            <a:off x="5108838" y="2027480"/>
            <a:ext cx="1433973" cy="39604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  <a:extLst/>
        </p:spPr>
        <p:txBody>
          <a:bodyPr vert="horz" wrap="square" lIns="0" tIns="9144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u="none" strike="noStrike" cap="none" normalizeH="0" baseline="0" dirty="0" smtClean="0">
                <a:ln>
                  <a:noFill/>
                </a:ln>
                <a:effectLst/>
                <a:latin typeface="Courier" pitchFamily="49" charset="0"/>
              </a:rPr>
              <a:t>Jobstep TCB</a:t>
            </a:r>
          </a:p>
        </p:txBody>
      </p:sp>
      <p:grpSp>
        <p:nvGrpSpPr>
          <p:cNvPr id="11" name="3rd reveal (ASCB to jobstep TCB)"/>
          <p:cNvGrpSpPr/>
          <p:nvPr/>
        </p:nvGrpSpPr>
        <p:grpSpPr>
          <a:xfrm>
            <a:off x="2375756" y="2041798"/>
            <a:ext cx="2734752" cy="461665"/>
            <a:chOff x="2375756" y="2041798"/>
            <a:chExt cx="2734752" cy="461665"/>
          </a:xfrm>
        </p:grpSpPr>
        <p:sp>
          <p:nvSpPr>
            <p:cNvPr id="45" name="Label: ASCBXTCB"/>
            <p:cNvSpPr txBox="1"/>
            <p:nvPr/>
          </p:nvSpPr>
          <p:spPr>
            <a:xfrm rot="21417157">
              <a:off x="3808519" y="2041798"/>
              <a:ext cx="13003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 smtClean="0">
                  <a:latin typeface="Courier" pitchFamily="49" charset="0"/>
                </a:rPr>
                <a:t>ASCBXTCB</a:t>
              </a:r>
            </a:p>
            <a:p>
              <a:r>
                <a:rPr lang="en-US" sz="1200" dirty="0">
                  <a:latin typeface="Courier" pitchFamily="49" charset="0"/>
                </a:rPr>
                <a:t>[to jobstep</a:t>
              </a:r>
              <a:r>
                <a:rPr lang="en-US" sz="1200" dirty="0" smtClean="0">
                  <a:latin typeface="Courier" pitchFamily="49" charset="0"/>
                </a:rPr>
                <a:t>]</a:t>
              </a:r>
              <a:endParaRPr lang="en-US" sz="1200" dirty="0">
                <a:latin typeface="Courier" pitchFamily="49" charset="0"/>
              </a:endParaRPr>
            </a:p>
          </p:txBody>
        </p:sp>
        <p:cxnSp>
          <p:nvCxnSpPr>
            <p:cNvPr id="39" name="Arrow: ASCB to TCB"/>
            <p:cNvCxnSpPr>
              <a:stCxn id="37" idx="3"/>
              <a:endCxn id="3" idx="1"/>
            </p:cNvCxnSpPr>
            <p:nvPr/>
          </p:nvCxnSpPr>
          <p:spPr bwMode="auto">
            <a:xfrm flipV="1">
              <a:off x="3809729" y="2224607"/>
              <a:ext cx="1300779" cy="70267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" name="ASCB"/>
            <p:cNvSpPr/>
            <p:nvPr/>
          </p:nvSpPr>
          <p:spPr bwMode="auto">
            <a:xfrm>
              <a:off x="2375756" y="2096852"/>
              <a:ext cx="1433973" cy="39604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ASCB</a:t>
              </a:r>
            </a:p>
          </p:txBody>
        </p:sp>
      </p:grpSp>
      <p:grpSp>
        <p:nvGrpSpPr>
          <p:cNvPr id="12" name="4th reveal (@ASCB equate)"/>
          <p:cNvGrpSpPr/>
          <p:nvPr/>
        </p:nvGrpSpPr>
        <p:grpSpPr>
          <a:xfrm>
            <a:off x="309633" y="2492896"/>
            <a:ext cx="2678191" cy="2020579"/>
            <a:chOff x="309633" y="2492896"/>
            <a:chExt cx="2678191" cy="2020579"/>
          </a:xfrm>
        </p:grpSpPr>
        <p:sp>
          <p:nvSpPr>
            <p:cNvPr id="48" name="Label: points to FASM ASCB"/>
            <p:cNvSpPr txBox="1"/>
            <p:nvPr/>
          </p:nvSpPr>
          <p:spPr>
            <a:xfrm rot="19745736">
              <a:off x="1193982" y="2846241"/>
              <a:ext cx="1580561" cy="461665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ctr"/>
              <a:r>
                <a:rPr lang="en-US" sz="1200" dirty="0" smtClean="0">
                  <a:latin typeface="Courier" pitchFamily="49" charset="0"/>
                </a:rPr>
                <a:t>Points to current</a:t>
              </a:r>
            </a:p>
            <a:p>
              <a:pPr algn="ctr"/>
              <a:r>
                <a:rPr lang="en-US" sz="1200" dirty="0" smtClean="0">
                  <a:latin typeface="Courier" pitchFamily="49" charset="0"/>
                </a:rPr>
                <a:t>FASM’s ASCB</a:t>
              </a:r>
              <a:endParaRPr lang="en-US" sz="1200" dirty="0">
                <a:latin typeface="Courier" pitchFamily="49" charset="0"/>
              </a:endParaRPr>
            </a:p>
          </p:txBody>
        </p:sp>
        <p:cxnSp>
          <p:nvCxnSpPr>
            <p:cNvPr id="42" name="Arrow: @ASCB to ASCB"/>
            <p:cNvCxnSpPr>
              <a:stCxn id="38" idx="0"/>
            </p:cNvCxnSpPr>
            <p:nvPr/>
          </p:nvCxnSpPr>
          <p:spPr bwMode="auto">
            <a:xfrm flipV="1">
              <a:off x="1026620" y="2492896"/>
              <a:ext cx="1961204" cy="1125125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7" name="Label: built-in equate"/>
            <p:cNvSpPr txBox="1"/>
            <p:nvPr/>
          </p:nvSpPr>
          <p:spPr>
            <a:xfrm>
              <a:off x="468774" y="4051810"/>
              <a:ext cx="1115690" cy="461665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ctr"/>
              <a:r>
                <a:rPr lang="en-US" sz="1200" dirty="0" smtClean="0">
                  <a:latin typeface="Courier" pitchFamily="49" charset="0"/>
                </a:rPr>
                <a:t>Built-in</a:t>
              </a:r>
            </a:p>
            <a:p>
              <a:pPr algn="ctr"/>
              <a:r>
                <a:rPr lang="en-US" sz="1200" dirty="0" smtClean="0">
                  <a:latin typeface="Courier" pitchFamily="49" charset="0"/>
                </a:rPr>
                <a:t>z/XDC equate</a:t>
              </a:r>
              <a:endParaRPr lang="en-US" sz="1200" dirty="0">
                <a:latin typeface="Courier" pitchFamily="49" charset="0"/>
              </a:endParaRPr>
            </a:p>
          </p:txBody>
        </p:sp>
        <p:sp>
          <p:nvSpPr>
            <p:cNvPr id="38" name="@ASCB equate"/>
            <p:cNvSpPr/>
            <p:nvPr/>
          </p:nvSpPr>
          <p:spPr bwMode="auto">
            <a:xfrm>
              <a:off x="309633" y="3618021"/>
              <a:ext cx="1433973" cy="39604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@ASCB</a:t>
              </a:r>
            </a:p>
          </p:txBody>
        </p:sp>
      </p:grpSp>
      <p:grpSp>
        <p:nvGrpSpPr>
          <p:cNvPr id="13" name="5th reveal (SET ASID JES2 cmd)"/>
          <p:cNvGrpSpPr/>
          <p:nvPr/>
        </p:nvGrpSpPr>
        <p:grpSpPr>
          <a:xfrm>
            <a:off x="310193" y="2097405"/>
            <a:ext cx="4061005" cy="2773192"/>
            <a:chOff x="310193" y="2097405"/>
            <a:chExt cx="4061005" cy="2773192"/>
          </a:xfrm>
        </p:grpSpPr>
        <p:sp>
          <p:nvSpPr>
            <p:cNvPr id="35" name="SET ASID JES2 cmd"/>
            <p:cNvSpPr txBox="1"/>
            <p:nvPr/>
          </p:nvSpPr>
          <p:spPr>
            <a:xfrm>
              <a:off x="2375756" y="4501265"/>
              <a:ext cx="1995442" cy="36933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  <a:latin typeface="Courier" pitchFamily="49" charset="0"/>
                </a:rPr>
                <a:t>SET ASID JES2</a:t>
              </a:r>
            </a:p>
          </p:txBody>
        </p:sp>
        <p:sp>
          <p:nvSpPr>
            <p:cNvPr id="40" name="@ASCB equate"/>
            <p:cNvSpPr/>
            <p:nvPr/>
          </p:nvSpPr>
          <p:spPr bwMode="auto">
            <a:xfrm>
              <a:off x="310193" y="3616640"/>
              <a:ext cx="1433973" cy="39604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@ASCB</a:t>
              </a:r>
            </a:p>
          </p:txBody>
        </p:sp>
        <p:sp>
          <p:nvSpPr>
            <p:cNvPr id="41" name="@ASCB equate yellow border"/>
            <p:cNvSpPr/>
            <p:nvPr/>
          </p:nvSpPr>
          <p:spPr bwMode="auto">
            <a:xfrm>
              <a:off x="310193" y="3616640"/>
              <a:ext cx="1433973" cy="396044"/>
            </a:xfrm>
            <a:prstGeom prst="rect">
              <a:avLst/>
            </a:prstGeom>
            <a:noFill/>
            <a:ln w="114300">
              <a:solidFill>
                <a:srgbClr val="FFFF00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@ASCB</a:t>
              </a:r>
            </a:p>
          </p:txBody>
        </p:sp>
        <p:sp>
          <p:nvSpPr>
            <p:cNvPr id="43" name="@ASCB equate brown border"/>
            <p:cNvSpPr/>
            <p:nvPr/>
          </p:nvSpPr>
          <p:spPr bwMode="auto">
            <a:xfrm>
              <a:off x="310193" y="3616640"/>
              <a:ext cx="1433973" cy="396044"/>
            </a:xfrm>
            <a:prstGeom prst="rect">
              <a:avLst/>
            </a:prstGeom>
            <a:noFill/>
            <a:ln w="63500">
              <a:solidFill>
                <a:schemeClr val="tx1">
                  <a:lumMod val="85000"/>
                  <a:lumOff val="15000"/>
                </a:schemeClr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@ASCB</a:t>
              </a:r>
            </a:p>
          </p:txBody>
        </p:sp>
        <p:cxnSp>
          <p:nvCxnSpPr>
            <p:cNvPr id="14" name="Yellow arrow"/>
            <p:cNvCxnSpPr/>
            <p:nvPr/>
          </p:nvCxnSpPr>
          <p:spPr bwMode="auto">
            <a:xfrm flipH="1" flipV="1">
              <a:off x="1763688" y="4042809"/>
              <a:ext cx="648072" cy="486054"/>
            </a:xfrm>
            <a:prstGeom prst="straightConnector1">
              <a:avLst/>
            </a:prstGeom>
            <a:noFill/>
            <a:ln w="1143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 w="med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Brown arrow"/>
            <p:cNvCxnSpPr/>
            <p:nvPr/>
          </p:nvCxnSpPr>
          <p:spPr bwMode="auto">
            <a:xfrm flipH="1" flipV="1">
              <a:off x="1763688" y="4043830"/>
              <a:ext cx="648072" cy="486054"/>
            </a:xfrm>
            <a:prstGeom prst="straightConnector1">
              <a:avLst/>
            </a:prstGeom>
            <a:noFill/>
            <a:ln w="63500" cap="flat" cmpd="sng" algn="ctr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" name="ASCB"/>
            <p:cNvSpPr/>
            <p:nvPr/>
          </p:nvSpPr>
          <p:spPr bwMode="auto">
            <a:xfrm>
              <a:off x="2375535" y="2097405"/>
              <a:ext cx="1433973" cy="39604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9144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JES2’s</a:t>
              </a:r>
              <a:r>
                <a:rPr kumimoji="0" lang="en-US" sz="1400" u="none" strike="noStrike" cap="none" normalizeH="0" dirty="0" smtClean="0">
                  <a:ln>
                    <a:noFill/>
                  </a:ln>
                  <a:effectLst/>
                  <a:latin typeface="Courier" pitchFamily="49" charset="0"/>
                </a:rPr>
                <a:t> </a:t>
              </a:r>
              <a:r>
                <a:rPr kumimoji="0" lang="en-US" sz="1400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ASCB</a:t>
              </a:r>
            </a:p>
          </p:txBody>
        </p:sp>
      </p:grpSp>
      <p:sp>
        <p:nvSpPr>
          <p:cNvPr id="2" name="Title: Contiguous Lists – The TIOT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Contiguous Lists – The TIOT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1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itial display (script's name)"/>
          <p:cNvSpPr txBox="1"/>
          <p:nvPr/>
        </p:nvSpPr>
        <p:spPr>
          <a:xfrm>
            <a:off x="251520" y="1809395"/>
            <a:ext cx="8604956" cy="313932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DBCOLE.D(TIOT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</a:p>
          <a:p>
            <a:endParaRPr lang="en-US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b="1" dirty="0" smtClean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9" name="1st reveal (DMAP commands)"/>
          <p:cNvSpPr txBox="1"/>
          <p:nvPr/>
        </p:nvSpPr>
        <p:spPr>
          <a:xfrm>
            <a:off x="251520" y="1808820"/>
            <a:ext cx="8604956" cy="313932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DBCOLE.D(TIOT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</a:p>
          <a:p>
            <a:endParaRPr lang="en-US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b="1" dirty="0" smtClean="0">
                <a:solidFill>
                  <a:srgbClr val="FFFF00"/>
                </a:solidFill>
                <a:latin typeface="Courier" pitchFamily="49" charset="0"/>
              </a:rPr>
              <a:t>DMAP </a:t>
            </a:r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XDCMAPS.ASCB     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DM          .</a:t>
            </a:r>
            <a:r>
              <a:rPr lang="en-US" b="1" dirty="0" smtClean="0">
                <a:solidFill>
                  <a:srgbClr val="FFFF00"/>
                </a:solidFill>
                <a:latin typeface="Courier" pitchFamily="49" charset="0"/>
              </a:rPr>
              <a:t>TCB</a:t>
            </a:r>
            <a:endParaRPr lang="en-US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                                                             </a:t>
            </a:r>
          </a:p>
          <a:p>
            <a:endParaRPr lang="en-US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b="1" dirty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10" name="2nd reveal (USING ASCB)"/>
          <p:cNvSpPr txBox="1"/>
          <p:nvPr/>
        </p:nvSpPr>
        <p:spPr>
          <a:xfrm>
            <a:off x="250751" y="1808820"/>
            <a:ext cx="8604956" cy="313932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DBCOLE.D(TIOT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</a:p>
          <a:p>
            <a:endParaRPr lang="en-US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b="1" dirty="0" smtClean="0">
                <a:solidFill>
                  <a:srgbClr val="FFFF00"/>
                </a:solidFill>
                <a:latin typeface="Courier" pitchFamily="49" charset="0"/>
              </a:rPr>
              <a:t>DMAP </a:t>
            </a:r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XDCMAPS.ASCB     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DM          .TCB      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                      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USING ASCB @ASCB </a:t>
            </a:r>
            <a:r>
              <a:rPr lang="en-US" b="1" dirty="0" smtClean="0">
                <a:solidFill>
                  <a:srgbClr val="FFFF00"/>
                </a:solidFill>
                <a:latin typeface="Courier" pitchFamily="49" charset="0"/>
              </a:rPr>
              <a:t>FLOAT</a:t>
            </a:r>
            <a:endParaRPr lang="en-US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b="1" dirty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11" name="3rd reveal (USING TCB)"/>
          <p:cNvSpPr txBox="1"/>
          <p:nvPr/>
        </p:nvSpPr>
        <p:spPr>
          <a:xfrm>
            <a:off x="250751" y="1808820"/>
            <a:ext cx="8604956" cy="313932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DBCOLE.D(TIOT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</a:p>
          <a:p>
            <a:endParaRPr lang="en-US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b="1" dirty="0" smtClean="0">
                <a:solidFill>
                  <a:srgbClr val="FFFF00"/>
                </a:solidFill>
                <a:latin typeface="Courier" pitchFamily="49" charset="0"/>
              </a:rPr>
              <a:t>DMAP </a:t>
            </a:r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XDCMAPS.ASCB     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DM          .TCB      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                      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USING ASCB @ASCB FLOAT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USING TCB  .ASCBXTCB? </a:t>
            </a:r>
            <a:r>
              <a:rPr lang="en-US" b="1" dirty="0" smtClean="0">
                <a:solidFill>
                  <a:srgbClr val="FFFF00"/>
                </a:solidFill>
                <a:latin typeface="Courier" pitchFamily="49" charset="0"/>
              </a:rPr>
              <a:t>F</a:t>
            </a:r>
            <a:endParaRPr lang="en-US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b="1" dirty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12" name="4th reveal (EQUATE TIOT)"/>
          <p:cNvSpPr txBox="1"/>
          <p:nvPr/>
        </p:nvSpPr>
        <p:spPr>
          <a:xfrm>
            <a:off x="250751" y="1810481"/>
            <a:ext cx="8604956" cy="313932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DBCOLE.D(TIOT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</a:p>
          <a:p>
            <a:endParaRPr lang="en-US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b="1" dirty="0" smtClean="0">
                <a:solidFill>
                  <a:srgbClr val="FFFF00"/>
                </a:solidFill>
                <a:latin typeface="Courier" pitchFamily="49" charset="0"/>
              </a:rPr>
              <a:t>DMAP </a:t>
            </a:r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XDCMAPS.ASCB     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DM          .TCB      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                      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USING ASCB @ASCB FLOAT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USING TCB  .ASCBXTCB? F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                      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EQ TIOT .TCBTIO? 1000 DATA </a:t>
            </a:r>
            <a:r>
              <a:rPr lang="en-US" b="1" dirty="0" smtClean="0">
                <a:solidFill>
                  <a:srgbClr val="FFFF00"/>
                </a:solidFill>
                <a:latin typeface="Courier" pitchFamily="49" charset="0"/>
              </a:rPr>
              <a:t>FLOAT</a:t>
            </a:r>
            <a:endParaRPr lang="en-US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b="1" dirty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13" name="5th reveal (Autoclone DD equates)"/>
          <p:cNvSpPr txBox="1"/>
          <p:nvPr/>
        </p:nvSpPr>
        <p:spPr>
          <a:xfrm>
            <a:off x="251429" y="1810480"/>
            <a:ext cx="8604956" cy="313932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DBCOLE.D(TIOT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</a:p>
          <a:p>
            <a:endParaRPr lang="en-US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b="1" dirty="0" smtClean="0">
                <a:solidFill>
                  <a:srgbClr val="FFFF00"/>
                </a:solidFill>
                <a:latin typeface="Courier" pitchFamily="49" charset="0"/>
              </a:rPr>
              <a:t>DMAP </a:t>
            </a:r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XDCMAPS.ASCB     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DM          .TCB      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                      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USING ASCB @ASCB FLOAT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USING TCB  .ASCBXTCB? F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                      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EQ TIOT .TCBTIO? 1000 DATA FLOAT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EQ DD   TIOT+18  LFOFFSET=0 LFWIDTH=1 MAXCLONE=200 DATA </a:t>
            </a:r>
            <a:r>
              <a:rPr lang="en-US" b="1" dirty="0" smtClean="0">
                <a:solidFill>
                  <a:srgbClr val="FFFF00"/>
                </a:solidFill>
                <a:latin typeface="Courier" pitchFamily="49" charset="0"/>
              </a:rPr>
              <a:t>FLOAT</a:t>
            </a:r>
          </a:p>
          <a:p>
            <a:endParaRPr lang="en-US" b="1" dirty="0" smtClean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14" name="6th reveal (Display the result)"/>
          <p:cNvSpPr txBox="1"/>
          <p:nvPr/>
        </p:nvSpPr>
        <p:spPr>
          <a:xfrm>
            <a:off x="250803" y="1808840"/>
            <a:ext cx="8604956" cy="313932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DBCOLE.D(TIOT</a:t>
            </a:r>
            <a:r>
              <a:rPr lang="en-US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</a:p>
          <a:p>
            <a:endParaRPr lang="en-US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b="1" dirty="0" smtClean="0">
                <a:solidFill>
                  <a:srgbClr val="FFFF00"/>
                </a:solidFill>
                <a:latin typeface="Courier" pitchFamily="49" charset="0"/>
              </a:rPr>
              <a:t>DMAP </a:t>
            </a:r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XDCMAPS.ASCB     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DM          .TCB      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                      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USING ASCB @ASCB FLOAT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USING TCB  .ASCBXTCB? F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                                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EQ TIOT .TCBTIO? 1000 DATA FLOAT                             </a:t>
            </a:r>
          </a:p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EQ DD   TIOT+18  LFOFFSET=0 LFWIDTH=1 MAXCLONE=200 DATA </a:t>
            </a:r>
            <a:r>
              <a:rPr lang="en-US" b="1" dirty="0" smtClean="0">
                <a:solidFill>
                  <a:srgbClr val="FFFF00"/>
                </a:solidFill>
                <a:latin typeface="Courier" pitchFamily="49" charset="0"/>
              </a:rPr>
              <a:t>FLOAT</a:t>
            </a:r>
          </a:p>
          <a:p>
            <a:r>
              <a:rPr lang="en-US" b="1" dirty="0" smtClean="0">
                <a:solidFill>
                  <a:srgbClr val="FFFF00"/>
                </a:solidFill>
                <a:latin typeface="Courier" pitchFamily="49" charset="0"/>
              </a:rPr>
              <a:t>FORMAT TIOT</a:t>
            </a:r>
          </a:p>
        </p:txBody>
      </p:sp>
      <p:sp>
        <p:nvSpPr>
          <p:cNvPr id="2" name="Title: Contiguous Lists – The TIOT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Contiguous Lists – The TIOT</a:t>
            </a:r>
          </a:p>
        </p:txBody>
      </p:sp>
    </p:spTree>
    <p:extLst>
      <p:ext uri="{BB962C8B-B14F-4D97-AF65-F5344CB8AC3E}">
        <p14:creationId xmlns:p14="http://schemas.microsoft.com/office/powerpoint/2010/main" val="65580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itial reveal (home space TIOT)"/>
          <p:cNvSpPr txBox="1"/>
          <p:nvPr/>
        </p:nvSpPr>
        <p:spPr>
          <a:xfrm>
            <a:off x="102892" y="1739398"/>
            <a:ext cx="8950014" cy="4624343"/>
          </a:xfrm>
          <a:prstGeom prst="rect">
            <a:avLst/>
          </a:prstGeom>
          <a:solidFill>
            <a:schemeClr val="tx1"/>
          </a:solidFill>
        </p:spPr>
        <p:txBody>
          <a:bodyPr wrap="none" lIns="27432" tIns="45720" rIns="0" bIns="45720" rtlCol="0">
            <a:spAutoFit/>
          </a:bodyPr>
          <a:lstStyle/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TCB#6 RB#1 ------------------------------------------------- z/XDC TPUT INTERFACE ---------------------------------------</a:t>
            </a:r>
          </a:p>
          <a:p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READ TIOT</a:t>
            </a:r>
          </a:p>
          <a:p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   [...]</a:t>
            </a:r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200 EQUATES HAVE BEEN 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CREATED</a:t>
            </a:r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===&gt;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 f </a:t>
            </a:r>
            <a:r>
              <a:rPr lang="en-US" sz="950" b="1" dirty="0" err="1">
                <a:solidFill>
                  <a:srgbClr val="FFFF00"/>
                </a:solidFill>
                <a:latin typeface="Courier" pitchFamily="49" charset="0"/>
              </a:rPr>
              <a:t>tiot</a:t>
            </a:r>
            <a:endParaRPr lang="en-US" sz="95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 00000000_007D2FD0 1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(A.S.DBCOLE5) --- TIOT+0, PRIVATE+7D0FD0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+0 @CDP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+0 TIOT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C4C2C3D6 D3C5F540 C9E2D7C6 D7D9D6C3  D3D6C7C4 C2C34040                    *DBCOLE5 ISPFPROCLOGDBC  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+18 DD001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E2E8E2E4 C1C4E240 00006F00  80F4F1D0                             *....SYSUADS ..?..41}*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+2C DD002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E2E8E2D3 C2C34040 0000EF00  80F4F300                             *....SYSLBC  .....43.*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+40 DD003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E2E8E2C5 E7C5C340 00011F00  80F4F268                             *....SYSEXEC .....42.*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+54 DD004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00014F00  80F4F1D0                             *....        ..|..41}*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+68 DD005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00017F00  80F4F858                             *....        .."..48.*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+7C DD006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0001AF00  80F4F1D0                             *....        .....41}*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+90 DD007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0001DF00  80F4F1D0                             *....        .....41}*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+A4 DD008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00020F00  80F4F268                             *....        .....42.*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+B8 DD009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C9E2D7C5 E7C5C340 00023F00  80F4F268                             *....ISPEXEC .....42.*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+CC DD010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00026F00  80F4F1D0                             *....        ..?..41}*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+E0 DD011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00029F00  80F4F858                             *....        .....48.*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+F4 DD012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C9E2D7E2 D3C9C240 0002CF00  80F4F268                             *....ISPSLIB .....42.*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+108 DD013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0002FF00  80F4F268                             *....        .....42.*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+11C DD014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00032F00  80F4F268                             *....        .....42.*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+130 DD015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00036F00  80F4F268                             *....        ..?..42.*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+144 DD016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00039F00  80F4F1D0                             *....        .....41}*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+158 DD017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0003CF00  80F4F1D0                             *....        .....41}*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+16C DD018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0003FF00  80F4F1D0                             *....        .....41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}*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+180 DD019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00042F00  80F4F1D0                             *....        .....41}*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+194 DD020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00045F00  80F4F268                             *....        ..¬..42.*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+1A8 DD021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00048F00  80F4F268                             *....        .....42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.*</a:t>
            </a:r>
            <a:endParaRPr lang="en-US" sz="950" b="1" dirty="0">
              <a:solidFill>
                <a:srgbClr val="FF0000"/>
              </a:solidFill>
              <a:latin typeface="Courier" pitchFamily="49" charset="0"/>
            </a:endParaRPr>
          </a:p>
        </p:txBody>
      </p:sp>
      <p:sp>
        <p:nvSpPr>
          <p:cNvPr id="15" name="2nd reveal (JES2 TIOT)"/>
          <p:cNvSpPr txBox="1"/>
          <p:nvPr/>
        </p:nvSpPr>
        <p:spPr>
          <a:xfrm>
            <a:off x="101922" y="1738717"/>
            <a:ext cx="8950014" cy="4478149"/>
          </a:xfrm>
          <a:prstGeom prst="rect">
            <a:avLst/>
          </a:prstGeom>
          <a:solidFill>
            <a:schemeClr val="tx1"/>
          </a:solidFill>
        </p:spPr>
        <p:txBody>
          <a:bodyPr wrap="none" lIns="27432" tIns="45720" rIns="0" bIns="45720" rtlCol="0">
            <a:spAutoFit/>
          </a:bodyPr>
          <a:lstStyle/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A.S. JES2 -------------------------------------------------- z/XDC TPUT INTERFACE ---------------------------------------</a:t>
            </a:r>
          </a:p>
          <a:p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SET ASID JES2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.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DBC878I ASID SET TO 001B (STC JES2)</a:t>
            </a: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===&gt;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 f </a:t>
            </a:r>
            <a:r>
              <a:rPr lang="en-US" sz="950" b="1" dirty="0" err="1">
                <a:solidFill>
                  <a:srgbClr val="FFFF00"/>
                </a:solidFill>
                <a:latin typeface="Courier" pitchFamily="49" charset="0"/>
              </a:rPr>
              <a:t>tiot</a:t>
            </a:r>
            <a:endParaRPr lang="en-US" sz="95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00000000_007E3FD0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1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(A.S.JES2) --- JES2:TIOT+0, PRIVATE+7E1FD0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+0 TIOT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D1C5E2F2 40404040 D1C5E2F2 40404040  40404040 40404040                    *JES2    </a:t>
            </a:r>
            <a:r>
              <a:rPr lang="en-US" sz="950" b="1" dirty="0" err="1">
                <a:solidFill>
                  <a:srgbClr val="FF0000"/>
                </a:solidFill>
                <a:latin typeface="Courier" pitchFamily="49" charset="0"/>
              </a:rPr>
              <a:t>JES2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+18 DD001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C1D3E3D7 C1D9D440 7EEC2800  80F4F1D0                             *....ALTPARM =....41}*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+2C DD002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E2E8E2F0 F0F0F0F1 7E179800  80F4F300                             *....SYS00001=.q..43.*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+40 DD003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5BC8C4E2 E8E2F140 7E191800  80F4F300                             *....$HDSYS1 =....43.*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+54 DD004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D7D9D6C3 F0F04040 7EC61800  90F51998                             *....PROC00  =F...5.q*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+68 DD005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7EC79800  80F50E50                             *....        =Gq..5.&amp;*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+7C DD006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7EC91800  80F4F300                             *....        =I...43.*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+90 DD007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7ECA9800  80F4F1D0                             *....        =-q..41}*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+A4 DD008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7ECC1800  90F4F988                             *....        =....49h*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+B8 DD009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7ECD9800  80F4F858                             *....        =.q..48.*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+CC DD010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7ECF1800  80F4F1D0                             *....        =....41}*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+E0 DD011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7ED15800  80F4F268                             *....        =J...42.*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+F4 DD012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7ED2D800  80F4F268                             *....        =KQ..42.*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+108 DD013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7ED45800  80F4F988                             *....        =M...49h*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+11C DD014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40404040 40404040 7ED5D800  80F4F1D0                             *....        =NQ..41}*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+130 DD015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14010100 5BC8C4E2 E8E2F240 7E1A9800  90F51C90                             *....$HDSYS2 =.q..5..*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+144 DD016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14810100 00000000 F0F3F0F6 7E1C1800  81000000                             *.a......0306=...a...*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+158 DD018 DD019 DD020 DD021 DD022 DD023 DD024 DD025 DD026 DD027 DD028 DD029 DD030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+158 DD031 DD032 DD033 DD034 DD035 DD036 DD037 DD038 DD039 DD040 DD041 DD042 DD043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+158 DD044 DD045 DD046 DD047 DD048 DD049 DD050 DD051 DD052 DD053 DD054 DD055 DD056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+158 (OTHERS)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+158 DD017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00000000 14010100 C8C1E2D7 D7C1D9D4  7EC31800 80F4F1D0 14010100 40404040  *........HASPPARM=C...41}.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+178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40404040 7EC49800 90F51868 14010100  D7D9D6C3 F0F04040 7EC61800 90F51998  *    =Dq..5......PROC00  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=</a:t>
            </a:r>
            <a:endParaRPr lang="en-US" sz="950" b="1" dirty="0">
              <a:solidFill>
                <a:srgbClr val="FF0000"/>
              </a:solidFill>
              <a:latin typeface="Courier" pitchFamily="49" charset="0"/>
            </a:endParaRPr>
          </a:p>
        </p:txBody>
      </p:sp>
      <p:grpSp>
        <p:nvGrpSpPr>
          <p:cNvPr id="6" name="3rd reveal (something to notice)"/>
          <p:cNvGrpSpPr/>
          <p:nvPr/>
        </p:nvGrpSpPr>
        <p:grpSpPr>
          <a:xfrm>
            <a:off x="85396" y="1738717"/>
            <a:ext cx="8967510" cy="4478149"/>
            <a:chOff x="85396" y="1738717"/>
            <a:chExt cx="8967510" cy="4478149"/>
          </a:xfrm>
        </p:grpSpPr>
        <p:sp>
          <p:nvSpPr>
            <p:cNvPr id="16" name="Something to notice"/>
            <p:cNvSpPr txBox="1"/>
            <p:nvPr/>
          </p:nvSpPr>
          <p:spPr>
            <a:xfrm>
              <a:off x="101789" y="1738717"/>
              <a:ext cx="8950014" cy="4478149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lIns="27432" tIns="45720" rIns="0" bIns="45720" rtlCol="0">
              <a:spAutoFit/>
            </a:bodyPr>
            <a:lstStyle/>
            <a:p>
              <a:r>
                <a:rPr lang="en-US" sz="950" b="1" dirty="0">
                  <a:solidFill>
                    <a:schemeClr val="bg1"/>
                  </a:solidFill>
                  <a:latin typeface="Courier" pitchFamily="49" charset="0"/>
                </a:rPr>
                <a:t>A.S. JES2 -------------------------------------------------- z/XDC TPUT INTERFACE ---------------------------------------</a:t>
              </a:r>
            </a:p>
            <a:p>
              <a:r>
                <a:rPr lang="en-US" sz="950" b="1" dirty="0" smtClean="0">
                  <a:solidFill>
                    <a:schemeClr val="bg1"/>
                  </a:solidFill>
                  <a:latin typeface="Courier" pitchFamily="49" charset="0"/>
                </a:rPr>
                <a:t>XDC </a:t>
              </a:r>
              <a:r>
                <a:rPr lang="en-US" sz="950" b="1" dirty="0">
                  <a:solidFill>
                    <a:schemeClr val="bg1"/>
                  </a:solidFill>
                  <a:latin typeface="Courier" pitchFamily="49" charset="0"/>
                </a:rPr>
                <a:t>===&gt; </a:t>
              </a:r>
              <a:r>
                <a:rPr lang="en-US" sz="950" b="1" dirty="0" smtClean="0">
                  <a:solidFill>
                    <a:srgbClr val="FFFF00"/>
                  </a:solidFill>
                  <a:latin typeface="Courier" pitchFamily="49" charset="0"/>
                </a:rPr>
                <a:t>[something to notice]</a:t>
              </a:r>
              <a:endParaRPr lang="en-US" sz="95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r>
                <a:rPr lang="en-US" sz="95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50" b="1" dirty="0" smtClean="0">
                  <a:solidFill>
                    <a:schemeClr val="bg1"/>
                  </a:solidFill>
                  <a:latin typeface="Courier" pitchFamily="49" charset="0"/>
                </a:rPr>
                <a:t>  [...]</a:t>
              </a:r>
              <a:endParaRPr lang="en-US" sz="950" b="1" dirty="0">
                <a:solidFill>
                  <a:schemeClr val="bg1"/>
                </a:solidFill>
                <a:latin typeface="Courier" pitchFamily="49" charset="0"/>
              </a:endParaRPr>
            </a:p>
            <a:p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200 EQUATES HAVE BEEN </a:t>
              </a:r>
              <a:r>
                <a:rPr lang="en-US" sz="950" b="1" dirty="0" smtClean="0">
                  <a:solidFill>
                    <a:srgbClr val="00B0F0"/>
                  </a:solidFill>
                  <a:latin typeface="Courier" pitchFamily="49" charset="0"/>
                </a:rPr>
                <a:t>CREATED</a:t>
              </a:r>
            </a:p>
            <a:p>
              <a:endParaRPr lang="en-US" sz="950" b="1" dirty="0">
                <a:solidFill>
                  <a:schemeClr val="bg1"/>
                </a:solidFill>
                <a:latin typeface="Courier" pitchFamily="49" charset="0"/>
              </a:endParaRPr>
            </a:p>
            <a:p>
              <a:r>
                <a:rPr lang="en-US" sz="950" b="1" dirty="0" smtClean="0">
                  <a:solidFill>
                    <a:schemeClr val="bg1"/>
                  </a:solidFill>
                  <a:latin typeface="Courier" pitchFamily="49" charset="0"/>
                </a:rPr>
                <a:t>XDC </a:t>
              </a:r>
              <a:r>
                <a:rPr lang="en-US" sz="950" b="1" dirty="0">
                  <a:solidFill>
                    <a:schemeClr val="bg1"/>
                  </a:solidFill>
                  <a:latin typeface="Courier" pitchFamily="49" charset="0"/>
                </a:rPr>
                <a:t>===&gt;</a:t>
              </a:r>
              <a:r>
                <a:rPr lang="en-US" sz="950" b="1" dirty="0">
                  <a:solidFill>
                    <a:srgbClr val="FFFF00"/>
                  </a:solidFill>
                  <a:latin typeface="Courier" pitchFamily="49" charset="0"/>
                </a:rPr>
                <a:t> f </a:t>
              </a:r>
              <a:r>
                <a:rPr lang="en-US" sz="950" b="1" dirty="0" err="1">
                  <a:solidFill>
                    <a:srgbClr val="FFFF00"/>
                  </a:solidFill>
                  <a:latin typeface="Courier" pitchFamily="49" charset="0"/>
                </a:rPr>
                <a:t>tiot</a:t>
              </a:r>
              <a:endParaRPr lang="en-US" sz="95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  </a:t>
              </a:r>
              <a:r>
                <a:rPr lang="en-US" sz="950" b="1" dirty="0">
                  <a:solidFill>
                    <a:schemeClr val="bg1"/>
                  </a:solidFill>
                  <a:latin typeface="Courier" pitchFamily="49" charset="0"/>
                </a:rPr>
                <a:t>00000000_007E3FD0</a:t>
              </a:r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 1 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(A.S.JES2) --- JES2:TIOT+0, PRIVATE+7E1FD0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  +0 TIOT </a:t>
              </a:r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    D1C5E2F2 40404040 D1C5E2F2 40404040  40404040 40404040                    *JES2    </a:t>
              </a:r>
              <a:r>
                <a:rPr lang="en-US" sz="950" b="1" dirty="0" err="1">
                  <a:solidFill>
                    <a:srgbClr val="FF0000"/>
                  </a:solidFill>
                  <a:latin typeface="Courier" pitchFamily="49" charset="0"/>
                </a:rPr>
                <a:t>JES2</a:t>
              </a:r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            *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 +18 DD001</a:t>
              </a:r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    14010100 C1D3E3D7 C1D9D440 7EEC2800  80F4F1D0                             *....ALTPARM =....41}*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 +2C DD002</a:t>
              </a:r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    14010100 E2E8E2F0 F0F0F0F1 7E179800  80F4F300                             *....SYS00001=.q..43.*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 +40 DD003</a:t>
              </a:r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    14010100 5BC8C4E2 E8E2F140 7E191800  80F4F300                             *....$HDSYS1 =....43.*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 +54 DD004</a:t>
              </a:r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    14010100 D7D9D6C3 F0F04040 7EC61800  90F51998                             *....PROC00  =F...5.q*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 +68 DD005</a:t>
              </a:r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    14010100 40404040 40404040 7EC79800  80F50E50                             *....        =Gq..5.&amp;*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 +7C DD006</a:t>
              </a:r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    14010100 40404040 40404040 7EC91800  80F4F300                             *....        =I...43.*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 +90 DD007</a:t>
              </a:r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    14010100 40404040 40404040 7ECA9800  80F4F1D0                             *....        =-q..41}*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 +A4 DD008</a:t>
              </a:r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    14010100 40404040 40404040 7ECC1800  90F4F988                             *....        =....49h*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 +B8 DD009</a:t>
              </a:r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    14010100 40404040 40404040 7ECD9800  80F4F858                             *....        =.q..48.*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 +CC DD010</a:t>
              </a:r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    14010100 40404040 40404040 7ECF1800  80F4F1D0                             *....        =....41}*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 +E0 DD011</a:t>
              </a:r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    14010100 40404040 40404040 7ED15800  80F4F268                             *....        =J...42.*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 +F4 DD012</a:t>
              </a:r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    14010100 40404040 40404040 7ED2D800  80F4F268                             *....        =KQ..42.*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+108 DD013</a:t>
              </a:r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    14010100 40404040 40404040 7ED45800  80F4F988                             *....        =M...49h*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+11C DD014</a:t>
              </a:r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    14010100 40404040 40404040 7ED5D800  80F4F1D0                             *....        =NQ..41}*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+130 DD015</a:t>
              </a:r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    14010100 5BC8C4E2 E8E2F240 7E1A9800  90F51C90                             *....$HDSYS2 =.q..5..*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+144 DD016</a:t>
              </a:r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    14810100 00000000 F0F3F0F6 7E1C1800  81000000                             *.a......0306=...a...*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+158 DD018 DD019 DD020 DD021 DD022 DD023 DD024 DD025 DD026 DD027 DD028 DD029 DD030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+158 DD031 DD032 DD033 DD034 DD035 DD036 DD037 DD038 DD039 DD040 DD041 DD042 DD043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+158 DD044 DD045 DD046 DD047 DD048 DD049 DD050 DD051 DD052 DD053 DD054 DD055 DD056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+158 (OTHERS)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+158 DD017</a:t>
              </a:r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    00000000 14010100 C8C1E2D7 D7C1D9D4  7EC31800 80F4F1D0 14010100 40404040  *........HASPPARM=C...41}.</a:t>
              </a:r>
            </a:p>
            <a:p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50" b="1" dirty="0">
                  <a:solidFill>
                    <a:srgbClr val="00B0F0"/>
                  </a:solidFill>
                  <a:latin typeface="Courier" pitchFamily="49" charset="0"/>
                </a:rPr>
                <a:t>      +178      </a:t>
              </a:r>
              <a:r>
                <a:rPr lang="en-US" sz="950" b="1" dirty="0">
                  <a:solidFill>
                    <a:srgbClr val="FF0000"/>
                  </a:solidFill>
                  <a:latin typeface="Courier" pitchFamily="49" charset="0"/>
                </a:rPr>
                <a:t>    40404040 7EC49800 90F51868 14010100  D7D9D6C3 F0F04040 7EC61800 90F51998  *    =Dq..5......PROC00  </a:t>
              </a:r>
              <a:r>
                <a:rPr lang="en-US" sz="950" b="1" dirty="0" smtClean="0">
                  <a:solidFill>
                    <a:srgbClr val="FF0000"/>
                  </a:solidFill>
                  <a:latin typeface="Courier" pitchFamily="49" charset="0"/>
                </a:rPr>
                <a:t>=</a:t>
              </a:r>
              <a:endParaRPr lang="en-US" sz="950" b="1" dirty="0">
                <a:solidFill>
                  <a:srgbClr val="FF0000"/>
                </a:solidFill>
                <a:latin typeface="Courier" pitchFamily="49" charset="0"/>
              </a:endParaRPr>
            </a:p>
          </p:txBody>
        </p:sp>
        <p:sp>
          <p:nvSpPr>
            <p:cNvPr id="5" name="Whitemask"/>
            <p:cNvSpPr/>
            <p:nvPr/>
          </p:nvSpPr>
          <p:spPr bwMode="auto">
            <a:xfrm>
              <a:off x="85396" y="3063390"/>
              <a:ext cx="8967510" cy="19137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 b="1" i="1" dirty="0" smtClean="0">
                <a:solidFill>
                  <a:srgbClr val="0070C0"/>
                </a:solidFill>
                <a:latin typeface="Times New Roman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6000" b="1" i="1" dirty="0" smtClean="0">
                  <a:solidFill>
                    <a:srgbClr val="0070C0"/>
                  </a:solidFill>
                  <a:latin typeface="Times New Roman" charset="0"/>
                </a:rPr>
                <a:t>Something </a:t>
              </a:r>
              <a:r>
                <a:rPr lang="en-US" sz="6000" b="1" i="1" dirty="0">
                  <a:solidFill>
                    <a:srgbClr val="0070C0"/>
                  </a:solidFill>
                  <a:latin typeface="Times New Roman" charset="0"/>
                </a:rPr>
                <a:t>to </a:t>
              </a:r>
              <a:r>
                <a:rPr lang="en-US" sz="6000" b="1" i="1" dirty="0" smtClean="0">
                  <a:solidFill>
                    <a:srgbClr val="0070C0"/>
                  </a:solidFill>
                  <a:latin typeface="Times New Roman" charset="0"/>
                </a:rPr>
                <a:t>Notice!</a:t>
              </a:r>
              <a:endParaRPr lang="en-US" sz="6000" b="1" i="1" dirty="0">
                <a:solidFill>
                  <a:srgbClr val="0070C0"/>
                </a:solidFill>
                <a:latin typeface="Times New Roman" charset="0"/>
              </a:endParaRPr>
            </a:p>
          </p:txBody>
        </p:sp>
      </p:grpSp>
      <p:grpSp>
        <p:nvGrpSpPr>
          <p:cNvPr id="29" name="4th reveal (EQUATE cmd)"/>
          <p:cNvGrpSpPr/>
          <p:nvPr/>
        </p:nvGrpSpPr>
        <p:grpSpPr>
          <a:xfrm>
            <a:off x="179512" y="3376046"/>
            <a:ext cx="8532948" cy="989057"/>
            <a:chOff x="179512" y="3376046"/>
            <a:chExt cx="8532948" cy="989057"/>
          </a:xfrm>
        </p:grpSpPr>
        <p:sp>
          <p:nvSpPr>
            <p:cNvPr id="28" name="Whitemask"/>
            <p:cNvSpPr/>
            <p:nvPr/>
          </p:nvSpPr>
          <p:spPr bwMode="auto">
            <a:xfrm>
              <a:off x="1079612" y="3376046"/>
              <a:ext cx="7056784" cy="9890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7" name="EQUATE cmd"/>
            <p:cNvSpPr txBox="1"/>
            <p:nvPr/>
          </p:nvSpPr>
          <p:spPr>
            <a:xfrm>
              <a:off x="179512" y="3700792"/>
              <a:ext cx="8532948" cy="36933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  <a:latin typeface="Courier" pitchFamily="49" charset="0"/>
                </a:rPr>
                <a:t>EQ </a:t>
              </a:r>
              <a:r>
                <a:rPr lang="en-US" b="1" dirty="0">
                  <a:solidFill>
                    <a:srgbClr val="FFFF00"/>
                  </a:solidFill>
                  <a:latin typeface="Courier" pitchFamily="49" charset="0"/>
                </a:rPr>
                <a:t>DD   TIOT+18  LFOFFSET=0 LFWIDTH=1 MAXCLONE=200 DATA </a:t>
              </a:r>
              <a:r>
                <a:rPr lang="en-US" b="1" dirty="0" smtClean="0">
                  <a:solidFill>
                    <a:srgbClr val="FFFF00"/>
                  </a:solidFill>
                  <a:latin typeface="Courier" pitchFamily="49" charset="0"/>
                </a:rPr>
                <a:t>FLOAT</a:t>
              </a:r>
            </a:p>
          </p:txBody>
        </p:sp>
      </p:grpSp>
      <p:sp>
        <p:nvSpPr>
          <p:cNvPr id="7" name="5th reveal (Oval: FLOAT)"/>
          <p:cNvSpPr/>
          <p:nvPr/>
        </p:nvSpPr>
        <p:spPr bwMode="auto">
          <a:xfrm>
            <a:off x="7848364" y="3700792"/>
            <a:ext cx="864096" cy="369332"/>
          </a:xfrm>
          <a:prstGeom prst="ellipse">
            <a:avLst/>
          </a:prstGeom>
          <a:noFill/>
          <a:ln w="635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grpSp>
        <p:nvGrpSpPr>
          <p:cNvPr id="10" name="6th reveal #1 (EQUATE cmd again)"/>
          <p:cNvGrpSpPr/>
          <p:nvPr/>
        </p:nvGrpSpPr>
        <p:grpSpPr>
          <a:xfrm>
            <a:off x="179512" y="3369568"/>
            <a:ext cx="8676964" cy="914400"/>
            <a:chOff x="179512" y="3369568"/>
            <a:chExt cx="8676964" cy="914400"/>
          </a:xfrm>
        </p:grpSpPr>
        <p:sp>
          <p:nvSpPr>
            <p:cNvPr id="8" name="Whitemask"/>
            <p:cNvSpPr/>
            <p:nvPr/>
          </p:nvSpPr>
          <p:spPr bwMode="auto">
            <a:xfrm>
              <a:off x="7848364" y="3369568"/>
              <a:ext cx="1008112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9" name="EQUATE cmd again"/>
            <p:cNvSpPr txBox="1"/>
            <p:nvPr/>
          </p:nvSpPr>
          <p:spPr>
            <a:xfrm>
              <a:off x="179512" y="3698215"/>
              <a:ext cx="8532948" cy="36933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  <a:latin typeface="Courier" pitchFamily="49" charset="0"/>
                </a:rPr>
                <a:t>EQ </a:t>
              </a:r>
              <a:r>
                <a:rPr lang="en-US" b="1" dirty="0">
                  <a:solidFill>
                    <a:srgbClr val="FFFF00"/>
                  </a:solidFill>
                  <a:latin typeface="Courier" pitchFamily="49" charset="0"/>
                </a:rPr>
                <a:t>DD   TIOT+18  LFOFFSET=0 LFWIDTH=1 MAXCLONE=200 DATA </a:t>
              </a:r>
              <a:r>
                <a:rPr lang="en-US" b="1" dirty="0" smtClean="0">
                  <a:solidFill>
                    <a:srgbClr val="FFFF00"/>
                  </a:solidFill>
                  <a:latin typeface="Courier" pitchFamily="49" charset="0"/>
                </a:rPr>
                <a:t>FLOAT</a:t>
              </a:r>
            </a:p>
          </p:txBody>
        </p:sp>
      </p:grpSp>
      <p:sp>
        <p:nvSpPr>
          <p:cNvPr id="23" name="6th reveal #2 (Oval: 200)"/>
          <p:cNvSpPr/>
          <p:nvPr/>
        </p:nvSpPr>
        <p:spPr bwMode="auto">
          <a:xfrm>
            <a:off x="251520" y="2096852"/>
            <a:ext cx="432048" cy="369332"/>
          </a:xfrm>
          <a:prstGeom prst="ellipse">
            <a:avLst/>
          </a:prstGeom>
          <a:noFill/>
          <a:ln w="635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22" name="6th reveal #3 (Oval: MAXCLONE)"/>
          <p:cNvSpPr/>
          <p:nvPr/>
        </p:nvSpPr>
        <p:spPr bwMode="auto">
          <a:xfrm>
            <a:off x="5328084" y="3702025"/>
            <a:ext cx="1908212" cy="369332"/>
          </a:xfrm>
          <a:prstGeom prst="ellipse">
            <a:avLst/>
          </a:prstGeom>
          <a:noFill/>
          <a:ln w="635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21" name="6th reveal #4 (Oval: Others)"/>
          <p:cNvSpPr/>
          <p:nvPr/>
        </p:nvSpPr>
        <p:spPr bwMode="auto">
          <a:xfrm>
            <a:off x="179512" y="5049180"/>
            <a:ext cx="7056784" cy="1008112"/>
          </a:xfrm>
          <a:prstGeom prst="ellipse">
            <a:avLst/>
          </a:prstGeom>
          <a:noFill/>
          <a:ln w="635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grpSp>
        <p:nvGrpSpPr>
          <p:cNvPr id="26" name="7th reveal (performance warning)"/>
          <p:cNvGrpSpPr/>
          <p:nvPr/>
        </p:nvGrpSpPr>
        <p:grpSpPr>
          <a:xfrm>
            <a:off x="99060" y="3055620"/>
            <a:ext cx="8952743" cy="1922145"/>
            <a:chOff x="99060" y="3055620"/>
            <a:chExt cx="8952743" cy="1922145"/>
          </a:xfrm>
        </p:grpSpPr>
        <p:sp>
          <p:nvSpPr>
            <p:cNvPr id="27" name="Blackmask"/>
            <p:cNvSpPr/>
            <p:nvPr/>
          </p:nvSpPr>
          <p:spPr bwMode="auto">
            <a:xfrm>
              <a:off x="99060" y="3055620"/>
              <a:ext cx="8952743" cy="192214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Performance warning"/>
            <p:cNvSpPr txBox="1"/>
            <p:nvPr/>
          </p:nvSpPr>
          <p:spPr>
            <a:xfrm>
              <a:off x="299332" y="3192961"/>
              <a:ext cx="8518487" cy="1569660"/>
            </a:xfrm>
            <a:prstGeom prst="rect">
              <a:avLst/>
            </a:prstGeom>
            <a:noFill/>
            <a:ln w="25400">
              <a:solidFill>
                <a:srgbClr val="00B0F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i="1" dirty="0" smtClean="0">
                  <a:solidFill>
                    <a:srgbClr val="00B0F0"/>
                  </a:solidFill>
                </a:rPr>
                <a:t>Every time z/XDC displays storage,</a:t>
              </a:r>
            </a:p>
            <a:p>
              <a:pPr algn="ctr"/>
              <a:r>
                <a:rPr lang="en-US" sz="2400" i="1" dirty="0" smtClean="0">
                  <a:solidFill>
                    <a:srgbClr val="00B0F0"/>
                  </a:solidFill>
                </a:rPr>
                <a:t>it has to reresolve all floating equates.</a:t>
              </a:r>
            </a:p>
            <a:p>
              <a:pPr algn="ctr"/>
              <a:r>
                <a:rPr lang="en-US" sz="2400" i="1" dirty="0" smtClean="0">
                  <a:solidFill>
                    <a:srgbClr val="00B0F0"/>
                  </a:solidFill>
                </a:rPr>
                <a:t>This is in order to see if any apply to the storage being displayed!</a:t>
              </a:r>
            </a:p>
            <a:p>
              <a:pPr algn="ctr"/>
              <a:r>
                <a:rPr lang="en-US" sz="2400" i="1" dirty="0" smtClean="0">
                  <a:solidFill>
                    <a:srgbClr val="00B0F0"/>
                  </a:solidFill>
                </a:rPr>
                <a:t>The more floating equates there are, the longer that takes!</a:t>
              </a:r>
              <a:endParaRPr lang="en-US" sz="2400" i="1" dirty="0">
                <a:solidFill>
                  <a:srgbClr val="00B0F0"/>
                </a:solidFill>
              </a:endParaRPr>
            </a:p>
          </p:txBody>
        </p:sp>
      </p:grpSp>
      <p:sp>
        <p:nvSpPr>
          <p:cNvPr id="2" name="Title: Contiguous Lists – The TIOT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Contiguous Lists – The TIOT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6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7" grpId="0" animBg="1"/>
      <p:bldP spid="23" grpId="0" animBg="1"/>
      <p:bldP spid="22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st reveal (DMY)"/>
          <p:cNvSpPr txBox="1"/>
          <p:nvPr/>
        </p:nvSpPr>
        <p:spPr>
          <a:xfrm>
            <a:off x="1571592" y="1371600"/>
            <a:ext cx="6000489" cy="5062924"/>
          </a:xfrm>
          <a:prstGeom prst="rect">
            <a:avLst/>
          </a:prstGeom>
          <a:solidFill>
            <a:schemeClr val="tx1"/>
          </a:solidFill>
        </p:spPr>
        <p:txBody>
          <a:bodyPr wrap="none" lIns="27432" tIns="45720" rIns="0" bIns="45720" rtlCol="0">
            <a:spAutoFit/>
          </a:bodyPr>
          <a:lstStyle/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TCB#10 RB#3 ------------------------------------------------ z/XDC ISPF INTERFACE</a:t>
            </a:r>
          </a:p>
          <a:p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en-US" sz="950" b="1" dirty="0" smtClean="0">
                <a:solidFill>
                  <a:srgbClr val="FFFF00"/>
                </a:solidFill>
                <a:latin typeface="Courier" pitchFamily="49" charset="0"/>
              </a:rPr>
              <a:t>format </a:t>
            </a:r>
            <a:r>
              <a:rPr lang="en-US" sz="950" b="1" dirty="0" err="1">
                <a:solidFill>
                  <a:srgbClr val="FFFF00"/>
                </a:solidFill>
                <a:latin typeface="Courier" pitchFamily="49" charset="0"/>
              </a:rPr>
              <a:t>dmy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950" b="1" dirty="0" smtClean="0">
                <a:solidFill>
                  <a:srgbClr val="FFFF00"/>
                </a:solidFill>
                <a:latin typeface="Courier" pitchFamily="49" charset="0"/>
              </a:rPr>
              <a:t>narrow</a:t>
            </a:r>
            <a:endParaRPr lang="en-US" sz="95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  00000000_1267F890 9f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(A.S.DBCOLE3) --- DMY+0, XPRIVATE+27F890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+0 DMYCHAIN DMYCFAP @CDP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+0 DMY   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12672698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12672698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*...q*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+4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04      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4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       *.*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+5 DMYNAME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C1E2C3C2 40404040 40404040 40404040  *ASCB            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+15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40404040 40404040 40404040 40404040  *                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+25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40404040 40404040 40404040 40404040  *                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+35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40404040 40404040 40404040 404040    *               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+44 DMYTYPE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02      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2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       *.*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+45 DMYSEQ#W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00      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0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       *.*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+46 DMYCTEXT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00      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0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       *.*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+47 DMYFCODE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00      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0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       *.*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+48 DMYBA_HI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+48 DMYBAD64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00000000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+0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      *....*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+4C DMYBA_LO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00FBE700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@ASCB+0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 *..X.*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+50 DMYBALET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00000000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+0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      *....*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+54 DMYBAS_F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0000004C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4C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      *...&lt;*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+58 DMYBSPFL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80      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128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     *.*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+59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000000  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0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      *...*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+5C DMYRCDWN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00000000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+0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      *....*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+60 DMYTWA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00077E88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77E88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   *..=h*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+64 DMYDSCAN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00000000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+0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      *....*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+68 DMYXDOOR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0000    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+0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      *..*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+6A DMYRSLVD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0043    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+67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     *..*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+6C DMYCNEXT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00000000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+0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     *....*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+70 DMYARFLG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C0      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192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     *{*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+71 DMYSCOPE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00      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0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      *.*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+72 DMYADDRO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0C      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12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      *.*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+73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11      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17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                *.*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+74 DMYADDRS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C4E2C5C3 E340C1E2 C3C27A40 7C81A283  *DSECT ASCB: @</a:t>
            </a:r>
            <a:r>
              <a:rPr lang="en-US" sz="950" b="1" dirty="0" err="1">
                <a:solidFill>
                  <a:srgbClr val="FF0000"/>
                </a:solidFill>
                <a:latin typeface="Courier" pitchFamily="49" charset="0"/>
              </a:rPr>
              <a:t>asc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+84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82000000 00000000 00000000 00000000  *b...............*</a:t>
            </a:r>
          </a:p>
        </p:txBody>
      </p:sp>
      <p:sp>
        <p:nvSpPr>
          <p:cNvPr id="2" name="Title: Chained Lists"/>
          <p:cNvSpPr>
            <a:spLocks noGrp="1"/>
          </p:cNvSpPr>
          <p:nvPr>
            <p:ph type="ctrTitle"/>
          </p:nvPr>
        </p:nvSpPr>
        <p:spPr>
          <a:xfrm>
            <a:off x="685800" y="926722"/>
            <a:ext cx="7772400" cy="468052"/>
          </a:xfrm>
        </p:spPr>
        <p:txBody>
          <a:bodyPr/>
          <a:lstStyle/>
          <a:p>
            <a:r>
              <a:rPr lang="en-US" dirty="0"/>
              <a:t>Chained Lists</a:t>
            </a:r>
          </a:p>
        </p:txBody>
      </p:sp>
    </p:spTree>
    <p:extLst>
      <p:ext uri="{BB962C8B-B14F-4D97-AF65-F5344CB8AC3E}">
        <p14:creationId xmlns:p14="http://schemas.microsoft.com/office/powerpoint/2010/main" val="283906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st reveal #11 (DMY6)"/>
          <p:cNvSpPr/>
          <p:nvPr/>
        </p:nvSpPr>
        <p:spPr bwMode="auto">
          <a:xfrm>
            <a:off x="2214040" y="2888940"/>
            <a:ext cx="1368152" cy="36004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u="none" strike="noStrike" cap="none" normalizeH="0" baseline="0" dirty="0" smtClean="0">
                <a:ln>
                  <a:noFill/>
                </a:ln>
                <a:effectLst/>
                <a:latin typeface="Courier" pitchFamily="49" charset="0"/>
              </a:rPr>
              <a:t>DMY6</a:t>
            </a:r>
          </a:p>
        </p:txBody>
      </p:sp>
      <p:cxnSp>
        <p:nvCxnSpPr>
          <p:cNvPr id="15" name="1st reveal #10 (Arrow DMY5 to DMY6)"/>
          <p:cNvCxnSpPr>
            <a:stCxn id="10" idx="0"/>
            <a:endCxn id="13" idx="2"/>
          </p:cNvCxnSpPr>
          <p:nvPr/>
        </p:nvCxnSpPr>
        <p:spPr bwMode="auto">
          <a:xfrm flipH="1" flipV="1">
            <a:off x="2898116" y="3248980"/>
            <a:ext cx="521756" cy="9001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1st reveal #9 (DMY5)"/>
          <p:cNvSpPr/>
          <p:nvPr/>
        </p:nvSpPr>
        <p:spPr bwMode="auto">
          <a:xfrm>
            <a:off x="2735796" y="4149080"/>
            <a:ext cx="1368152" cy="36004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u="none" strike="noStrike" cap="none" normalizeH="0" baseline="0" dirty="0" smtClean="0">
                <a:ln>
                  <a:noFill/>
                </a:ln>
                <a:effectLst/>
                <a:latin typeface="Courier" pitchFamily="49" charset="0"/>
              </a:rPr>
              <a:t>DMY5</a:t>
            </a:r>
          </a:p>
        </p:txBody>
      </p:sp>
      <p:cxnSp>
        <p:nvCxnSpPr>
          <p:cNvPr id="16" name="1st reveal #8 (Arrow DMY4 to DMY5)"/>
          <p:cNvCxnSpPr>
            <a:stCxn id="11" idx="2"/>
            <a:endCxn id="10" idx="3"/>
          </p:cNvCxnSpPr>
          <p:nvPr/>
        </p:nvCxnSpPr>
        <p:spPr bwMode="auto">
          <a:xfrm flipH="1">
            <a:off x="4103948" y="3969060"/>
            <a:ext cx="1008112" cy="36004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1st reveal #7 (DMY4)"/>
          <p:cNvSpPr/>
          <p:nvPr/>
        </p:nvSpPr>
        <p:spPr bwMode="auto">
          <a:xfrm>
            <a:off x="4427984" y="3609020"/>
            <a:ext cx="1368152" cy="36004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u="none" strike="noStrike" cap="none" normalizeH="0" baseline="0" dirty="0" smtClean="0">
                <a:ln>
                  <a:noFill/>
                </a:ln>
                <a:effectLst/>
                <a:latin typeface="Courier" pitchFamily="49" charset="0"/>
              </a:rPr>
              <a:t>DMY4</a:t>
            </a:r>
          </a:p>
        </p:txBody>
      </p:sp>
      <p:cxnSp>
        <p:nvCxnSpPr>
          <p:cNvPr id="17" name="1st reveal #6 (Arrow DMY3 to DMY4)"/>
          <p:cNvCxnSpPr>
            <a:stCxn id="12" idx="2"/>
            <a:endCxn id="11" idx="0"/>
          </p:cNvCxnSpPr>
          <p:nvPr/>
        </p:nvCxnSpPr>
        <p:spPr bwMode="auto">
          <a:xfrm>
            <a:off x="4253636" y="2806080"/>
            <a:ext cx="858424" cy="80294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1st reveal #5 (DMY3)"/>
          <p:cNvSpPr/>
          <p:nvPr/>
        </p:nvSpPr>
        <p:spPr bwMode="auto">
          <a:xfrm>
            <a:off x="3569560" y="2446040"/>
            <a:ext cx="1368152" cy="36004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u="none" strike="noStrike" cap="none" normalizeH="0" baseline="0" dirty="0" smtClean="0">
                <a:ln>
                  <a:noFill/>
                </a:ln>
                <a:effectLst/>
                <a:latin typeface="Courier" pitchFamily="49" charset="0"/>
              </a:rPr>
              <a:t>DMY3</a:t>
            </a:r>
          </a:p>
        </p:txBody>
      </p:sp>
      <p:cxnSp>
        <p:nvCxnSpPr>
          <p:cNvPr id="18" name="1st reveal #4 (Arrow DMY2 to DMY3)"/>
          <p:cNvCxnSpPr>
            <a:stCxn id="9" idx="1"/>
            <a:endCxn id="12" idx="3"/>
          </p:cNvCxnSpPr>
          <p:nvPr/>
        </p:nvCxnSpPr>
        <p:spPr bwMode="auto">
          <a:xfrm flipH="1" flipV="1">
            <a:off x="4937712" y="2626060"/>
            <a:ext cx="606396" cy="34343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1st reveal #3 (DMY2)"/>
          <p:cNvSpPr/>
          <p:nvPr/>
        </p:nvSpPr>
        <p:spPr bwMode="auto">
          <a:xfrm>
            <a:off x="5544108" y="2789471"/>
            <a:ext cx="1368152" cy="36004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u="none" strike="noStrike" cap="none" normalizeH="0" baseline="0" dirty="0" smtClean="0">
                <a:ln>
                  <a:noFill/>
                </a:ln>
                <a:effectLst/>
                <a:latin typeface="Courier" pitchFamily="49" charset="0"/>
              </a:rPr>
              <a:t>DMY2</a:t>
            </a:r>
          </a:p>
        </p:txBody>
      </p:sp>
      <p:cxnSp>
        <p:nvCxnSpPr>
          <p:cNvPr id="19" name="1st reveal #2 (Arrow DMY1 to DMY2)"/>
          <p:cNvCxnSpPr>
            <a:stCxn id="3" idx="3"/>
            <a:endCxn id="9" idx="0"/>
          </p:cNvCxnSpPr>
          <p:nvPr/>
        </p:nvCxnSpPr>
        <p:spPr bwMode="auto">
          <a:xfrm>
            <a:off x="5220072" y="1988840"/>
            <a:ext cx="1008112" cy="80063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1st reveal #1 (DMY1)"/>
          <p:cNvSpPr/>
          <p:nvPr/>
        </p:nvSpPr>
        <p:spPr bwMode="auto">
          <a:xfrm>
            <a:off x="3851920" y="1808820"/>
            <a:ext cx="1368152" cy="36004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u="none" strike="noStrike" cap="none" normalizeH="0" baseline="0" dirty="0" smtClean="0">
                <a:ln>
                  <a:noFill/>
                </a:ln>
                <a:effectLst/>
                <a:latin typeface="Courier" pitchFamily="49" charset="0"/>
              </a:rPr>
              <a:t>DMY1</a:t>
            </a:r>
          </a:p>
        </p:txBody>
      </p:sp>
      <p:grpSp>
        <p:nvGrpSpPr>
          <p:cNvPr id="60" name="2nd reveal (Straightened chain)"/>
          <p:cNvGrpSpPr/>
          <p:nvPr/>
        </p:nvGrpSpPr>
        <p:grpSpPr>
          <a:xfrm>
            <a:off x="2059305" y="1714500"/>
            <a:ext cx="5029200" cy="4017640"/>
            <a:chOff x="2057400" y="1714500"/>
            <a:chExt cx="5029200" cy="4017640"/>
          </a:xfrm>
        </p:grpSpPr>
        <p:sp>
          <p:nvSpPr>
            <p:cNvPr id="59" name="Whitemask"/>
            <p:cNvSpPr/>
            <p:nvPr/>
          </p:nvSpPr>
          <p:spPr bwMode="auto">
            <a:xfrm>
              <a:off x="2057400" y="1714500"/>
              <a:ext cx="5029200" cy="2971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46" name="Arrow DMY5 to DMY6"/>
            <p:cNvCxnSpPr>
              <a:stCxn id="37" idx="2"/>
              <a:endCxn id="41" idx="0"/>
            </p:cNvCxnSpPr>
            <p:nvPr/>
          </p:nvCxnSpPr>
          <p:spPr bwMode="auto">
            <a:xfrm>
              <a:off x="4568264" y="5046340"/>
              <a:ext cx="1012" cy="32576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Arrow DMY4 to DMY5"/>
            <p:cNvCxnSpPr>
              <a:stCxn id="40" idx="2"/>
              <a:endCxn id="37" idx="0"/>
            </p:cNvCxnSpPr>
            <p:nvPr/>
          </p:nvCxnSpPr>
          <p:spPr bwMode="auto">
            <a:xfrm>
              <a:off x="4568190" y="4329100"/>
              <a:ext cx="74" cy="35720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Arrow DMY3 to DMY4"/>
            <p:cNvCxnSpPr>
              <a:stCxn id="39" idx="2"/>
              <a:endCxn id="40" idx="0"/>
            </p:cNvCxnSpPr>
            <p:nvPr/>
          </p:nvCxnSpPr>
          <p:spPr bwMode="auto">
            <a:xfrm flipH="1">
              <a:off x="4568190" y="3609020"/>
              <a:ext cx="1086" cy="36004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Arrow DMY2 to DMY3"/>
            <p:cNvCxnSpPr>
              <a:stCxn id="38" idx="2"/>
              <a:endCxn id="39" idx="0"/>
            </p:cNvCxnSpPr>
            <p:nvPr/>
          </p:nvCxnSpPr>
          <p:spPr bwMode="auto">
            <a:xfrm>
              <a:off x="4568264" y="2884309"/>
              <a:ext cx="1012" cy="36467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Arrow DMY1 to DMY2"/>
            <p:cNvCxnSpPr>
              <a:stCxn id="36" idx="2"/>
              <a:endCxn id="38" idx="0"/>
            </p:cNvCxnSpPr>
            <p:nvPr/>
          </p:nvCxnSpPr>
          <p:spPr bwMode="auto">
            <a:xfrm flipH="1">
              <a:off x="4568264" y="2158307"/>
              <a:ext cx="1012" cy="36596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" name="DMY6"/>
            <p:cNvSpPr/>
            <p:nvPr/>
          </p:nvSpPr>
          <p:spPr bwMode="auto">
            <a:xfrm>
              <a:off x="3885200" y="5372100"/>
              <a:ext cx="1368152" cy="36004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DMY6</a:t>
              </a:r>
            </a:p>
          </p:txBody>
        </p:sp>
        <p:sp>
          <p:nvSpPr>
            <p:cNvPr id="37" name="DMY5"/>
            <p:cNvSpPr/>
            <p:nvPr/>
          </p:nvSpPr>
          <p:spPr bwMode="auto">
            <a:xfrm>
              <a:off x="3884188" y="4686300"/>
              <a:ext cx="1368152" cy="36004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DMY5</a:t>
              </a:r>
            </a:p>
          </p:txBody>
        </p:sp>
        <p:sp>
          <p:nvSpPr>
            <p:cNvPr id="40" name="DMY4"/>
            <p:cNvSpPr/>
            <p:nvPr/>
          </p:nvSpPr>
          <p:spPr bwMode="auto">
            <a:xfrm>
              <a:off x="3884114" y="3969060"/>
              <a:ext cx="1368152" cy="36004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DMY4</a:t>
              </a:r>
            </a:p>
          </p:txBody>
        </p:sp>
        <p:sp>
          <p:nvSpPr>
            <p:cNvPr id="39" name="DMY3"/>
            <p:cNvSpPr/>
            <p:nvPr/>
          </p:nvSpPr>
          <p:spPr bwMode="auto">
            <a:xfrm>
              <a:off x="3885200" y="3248980"/>
              <a:ext cx="1368152" cy="36004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DMY3</a:t>
              </a:r>
            </a:p>
          </p:txBody>
        </p:sp>
        <p:sp>
          <p:nvSpPr>
            <p:cNvPr id="38" name="DMY2"/>
            <p:cNvSpPr/>
            <p:nvPr/>
          </p:nvSpPr>
          <p:spPr bwMode="auto">
            <a:xfrm>
              <a:off x="3884188" y="2524269"/>
              <a:ext cx="1368152" cy="36004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DMY2</a:t>
              </a:r>
            </a:p>
          </p:txBody>
        </p:sp>
        <p:sp>
          <p:nvSpPr>
            <p:cNvPr id="36" name="DMY1"/>
            <p:cNvSpPr/>
            <p:nvPr/>
          </p:nvSpPr>
          <p:spPr bwMode="auto">
            <a:xfrm>
              <a:off x="3885200" y="1798267"/>
              <a:ext cx="1368152" cy="360040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u="none" strike="noStrike" cap="none" normalizeH="0" baseline="0" dirty="0" smtClean="0">
                  <a:ln>
                    <a:noFill/>
                  </a:ln>
                  <a:effectLst/>
                  <a:latin typeface="Courier" pitchFamily="49" charset="0"/>
                </a:rPr>
                <a:t>DMY1</a:t>
              </a:r>
            </a:p>
          </p:txBody>
        </p:sp>
      </p:grpSp>
      <p:sp>
        <p:nvSpPr>
          <p:cNvPr id="2" name="Title: Chaind Lists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Chained Lists</a:t>
            </a:r>
            <a:endParaRPr lang="en-US" dirty="0"/>
          </a:p>
        </p:txBody>
      </p:sp>
      <p:cxnSp>
        <p:nvCxnSpPr>
          <p:cNvPr id="62" name="Vetical guide" hidden="1"/>
          <p:cNvCxnSpPr/>
          <p:nvPr/>
        </p:nvCxnSpPr>
        <p:spPr bwMode="auto">
          <a:xfrm>
            <a:off x="3086100" y="1600200"/>
            <a:ext cx="0" cy="44577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96774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 animBg="1"/>
      <p:bldP spid="11" grpId="0" animBg="1"/>
      <p:bldP spid="12" grpId="0" animBg="1"/>
      <p:bldP spid="9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itial reveal (Command string result)"/>
          <p:cNvSpPr txBox="1"/>
          <p:nvPr/>
        </p:nvSpPr>
        <p:spPr>
          <a:xfrm>
            <a:off x="1203065" y="1394774"/>
            <a:ext cx="6737870" cy="3893374"/>
          </a:xfrm>
          <a:prstGeom prst="rect">
            <a:avLst/>
          </a:prstGeom>
          <a:solidFill>
            <a:schemeClr val="tx1"/>
          </a:solidFill>
        </p:spPr>
        <p:txBody>
          <a:bodyPr wrap="none" lIns="27432" tIns="45720" rIns="0" bIns="45720" rtlCol="0">
            <a:spAutoFit/>
          </a:bodyPr>
          <a:lstStyle/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TCB#10 RB#3 ------------------------------------------------ z/XDC ISPF </a:t>
            </a:r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INTERFACE----------</a:t>
            </a:r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L MAPS;;;USING DMY .GBLDMYQH? CFOFFSET=0 CFWIDTH=4 ZCVALUE=0 MAXCLONE=99;;;L </a:t>
            </a:r>
            <a:r>
              <a:rPr lang="en-US" sz="950" b="1" dirty="0" smtClean="0">
                <a:solidFill>
                  <a:srgbClr val="FFFF00"/>
                </a:solidFill>
                <a:latin typeface="Courier" pitchFamily="49" charset="0"/>
              </a:rPr>
              <a:t>MAPS 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NO LOAD MODULES OR CSECTS ARE MAPPED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DSECTS ARE MAPPED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GBL ------------------ 1253C000 (00000C8C) -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R11?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DMY ------------------ INACTIVE (000001EE)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9 DSECTS HAVE BEEN CREATED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NO LOAD MODULES OR CSECTS ARE MAPPED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DSECTS ARE MAPPED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DMY09 ---------------- 1267FB50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DMY08 ---------------- 12672958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DMY07 ---------------- 1267F3E0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DMY06 ---------------- 1267F6A0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DMY05 ---------------- 12672118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DMY04 ---------------- 1267FE10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DMY03 ---------------- 126723D8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DMY02 ---------------- 12672698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DMY01 ---------------- 1267F890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 ------------------ 1267F890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GBL ------------------ 1253C000 (00000C8C) -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R11?</a:t>
            </a:r>
          </a:p>
        </p:txBody>
      </p:sp>
      <p:sp>
        <p:nvSpPr>
          <p:cNvPr id="9" name="2nd reveal #2 (Oval: 2nd triplet)"/>
          <p:cNvSpPr/>
          <p:nvPr/>
        </p:nvSpPr>
        <p:spPr bwMode="auto">
          <a:xfrm>
            <a:off x="7102468" y="1571623"/>
            <a:ext cx="327660" cy="200025"/>
          </a:xfrm>
          <a:prstGeom prst="ellipse">
            <a:avLst/>
          </a:prstGeom>
          <a:noFill/>
          <a:ln w="635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8" name="2nd reveal #1 (Oval: 1st triplet)"/>
          <p:cNvSpPr/>
          <p:nvPr/>
        </p:nvSpPr>
        <p:spPr bwMode="auto">
          <a:xfrm>
            <a:off x="2255520" y="1571624"/>
            <a:ext cx="327660" cy="200025"/>
          </a:xfrm>
          <a:prstGeom prst="ellipse">
            <a:avLst/>
          </a:prstGeom>
          <a:noFill/>
          <a:ln w="635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0" name="3rd reveal #2 (Oval: 2nd whitespace)"/>
          <p:cNvSpPr/>
          <p:nvPr/>
        </p:nvSpPr>
        <p:spPr bwMode="auto">
          <a:xfrm>
            <a:off x="1257300" y="2950589"/>
            <a:ext cx="3771900" cy="206605"/>
          </a:xfrm>
          <a:prstGeom prst="ellipse">
            <a:avLst/>
          </a:prstGeom>
          <a:noFill/>
          <a:ln w="635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1" name="3rd reveal #1 (Oval: 1st whitespace)"/>
          <p:cNvSpPr/>
          <p:nvPr/>
        </p:nvSpPr>
        <p:spPr bwMode="auto">
          <a:xfrm>
            <a:off x="1257300" y="2490246"/>
            <a:ext cx="3771900" cy="206605"/>
          </a:xfrm>
          <a:prstGeom prst="ellipse">
            <a:avLst/>
          </a:prstGeom>
          <a:noFill/>
          <a:ln w="635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2" name="4th reveal (1st LIST MAPS command)"/>
          <p:cNvSpPr txBox="1"/>
          <p:nvPr/>
        </p:nvSpPr>
        <p:spPr>
          <a:xfrm>
            <a:off x="1204075" y="1394460"/>
            <a:ext cx="6737870" cy="3893374"/>
          </a:xfrm>
          <a:prstGeom prst="rect">
            <a:avLst/>
          </a:prstGeom>
          <a:solidFill>
            <a:schemeClr val="tx1"/>
          </a:solidFill>
        </p:spPr>
        <p:txBody>
          <a:bodyPr wrap="none" lIns="27432" tIns="45720" rIns="0" bIns="45720" rtlCol="0">
            <a:spAutoFit/>
          </a:bodyPr>
          <a:lstStyle/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TCB#10 RB#3 ------------------------------------------------ z/XDC ISPF </a:t>
            </a:r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INTERFACE----------</a:t>
            </a:r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L </a:t>
            </a:r>
            <a:r>
              <a:rPr lang="en-US" sz="950" b="1" dirty="0" smtClean="0">
                <a:solidFill>
                  <a:srgbClr val="FFFF00"/>
                </a:solidFill>
                <a:latin typeface="Courier" pitchFamily="49" charset="0"/>
              </a:rPr>
              <a:t>MAPS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NO LOAD MODULES OR CSECTS ARE MAPPED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DSECTS ARE MAPPED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GBL ------------------ 1253C000 (00000C8C) -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R11?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DMY ------------------ INACTIVE (000001EE)</a:t>
            </a: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13" name="5th reveal (USING DMY command)"/>
          <p:cNvSpPr txBox="1"/>
          <p:nvPr/>
        </p:nvSpPr>
        <p:spPr>
          <a:xfrm>
            <a:off x="1204075" y="1394460"/>
            <a:ext cx="6737870" cy="3893374"/>
          </a:xfrm>
          <a:prstGeom prst="rect">
            <a:avLst/>
          </a:prstGeom>
          <a:solidFill>
            <a:schemeClr val="tx1"/>
          </a:solidFill>
        </p:spPr>
        <p:txBody>
          <a:bodyPr wrap="none" lIns="27432" tIns="45720" rIns="0" bIns="45720" rtlCol="0">
            <a:spAutoFit/>
          </a:bodyPr>
          <a:lstStyle/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TCB#10 RB#3 ------------------------------------------------ z/XDC ISPF </a:t>
            </a:r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INTERFACE----------</a:t>
            </a:r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L MAPS;;;USING DMY .GBLDMYQH? CFOFFSET=0 CFWIDTH=4 ZCVALUE=0 </a:t>
            </a:r>
            <a:r>
              <a:rPr lang="en-US" sz="950" b="1" dirty="0" smtClean="0">
                <a:solidFill>
                  <a:srgbClr val="FFFF00"/>
                </a:solidFill>
                <a:latin typeface="Courier" pitchFamily="49" charset="0"/>
              </a:rPr>
              <a:t>MAXCLONE=99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NO LOAD MODULES OR CSECTS ARE MAPPED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DSECTS ARE MAPPED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GBL ------------------ 1253C000 (00000C8C) -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R11?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DMY ------------------ INACTIVE (000001EE)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9 DSECTS HAVE BEEN CREATED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14" name="6th reveal (2nd LIST MAPS command)"/>
          <p:cNvSpPr txBox="1"/>
          <p:nvPr/>
        </p:nvSpPr>
        <p:spPr>
          <a:xfrm>
            <a:off x="1203960" y="1394460"/>
            <a:ext cx="6737870" cy="3893374"/>
          </a:xfrm>
          <a:prstGeom prst="rect">
            <a:avLst/>
          </a:prstGeom>
          <a:solidFill>
            <a:schemeClr val="tx1"/>
          </a:solidFill>
        </p:spPr>
        <p:txBody>
          <a:bodyPr wrap="none" lIns="27432" tIns="45720" rIns="0" bIns="45720" rtlCol="0">
            <a:spAutoFit/>
          </a:bodyPr>
          <a:lstStyle/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TCB#10 RB#3 ------------------------------------------------ z/XDC ISPF </a:t>
            </a:r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INTERFACE----------</a:t>
            </a:r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L MAPS;;;USING DMY .GBLDMYQH? CFOFFSET=0 CFWIDTH=4 ZCVALUE=0 MAXCLONE=99;;;L </a:t>
            </a:r>
            <a:r>
              <a:rPr lang="en-US" sz="950" b="1" dirty="0" smtClean="0">
                <a:solidFill>
                  <a:srgbClr val="FFFF00"/>
                </a:solidFill>
                <a:latin typeface="Courier" pitchFamily="49" charset="0"/>
              </a:rPr>
              <a:t>MAPS 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NO LOAD MODULES OR CSECTS ARE MAPPED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DSECTS ARE MAPPED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GBL ------------------ 1253C000 (00000C8C) -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R11?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DMY ------------------ INACTIVE (000001EE)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9 DSECTS HAVE BEEN CREATED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NO LOAD MODULES OR CSECTS ARE MAPPED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DSECTS ARE MAPPED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DMY09 ---------------- 1267FB50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DMY08 ---------------- 12672958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DMY07 ---------------- 1267F3E0 (000001EE)</a:t>
            </a:r>
          </a:p>
          <a:p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DMY06 ---------------- 1267F6A0 (000001EE)</a:t>
            </a:r>
          </a:p>
          <a:p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DMY05 ---------------- 12672118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DMY04 ---------------- 1267FE10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DMY03 ---------------- 126723D8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DMY02 ---------------- 12672698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DMY01 ---------------- 1267F890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 ------------------ 1267F890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GBL ------------------ 1253C000 (00000C8C) - </a:t>
            </a:r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R11?</a:t>
            </a:r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</p:txBody>
      </p:sp>
      <p:sp>
        <p:nvSpPr>
          <p:cNvPr id="15" name="7th reveal #1(F shortcut command)"/>
          <p:cNvSpPr txBox="1"/>
          <p:nvPr/>
        </p:nvSpPr>
        <p:spPr>
          <a:xfrm>
            <a:off x="1204075" y="1394906"/>
            <a:ext cx="6737870" cy="3893374"/>
          </a:xfrm>
          <a:prstGeom prst="rect">
            <a:avLst/>
          </a:prstGeom>
          <a:solidFill>
            <a:schemeClr val="tx1"/>
          </a:solidFill>
        </p:spPr>
        <p:txBody>
          <a:bodyPr wrap="none" lIns="27432" tIns="45720" rIns="0" bIns="45720" rtlCol="0">
            <a:spAutoFit/>
          </a:bodyPr>
          <a:lstStyle/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TCB#10 RB#3 ------------------------------------------------ z/XDC ISPF </a:t>
            </a:r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INTERFACE----------</a:t>
            </a:r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L MAPS;;;USING DMY .GBLDMYQH? CFOFFSET=0 CFWIDTH=4 ZCVALUE=0 MAXCLONE=99;;;L </a:t>
            </a:r>
            <a:r>
              <a:rPr lang="en-US" sz="950" b="1" dirty="0" smtClean="0">
                <a:solidFill>
                  <a:srgbClr val="FFFF00"/>
                </a:solidFill>
                <a:latin typeface="Courier" pitchFamily="49" charset="0"/>
              </a:rPr>
              <a:t>MAPS 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NO LOAD MODULES OR CSECTS ARE MAPPED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DSECTS ARE MAPPED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GBL ------------------ 1253C000 (00000C8C) -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R11?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DMY ------------------ INACTIVE (000001EE)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9 DSECTS HAVE BEEN CREATED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NO LOAD MODULES OR CSECTS ARE MAPPED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DSECTS ARE MAPPED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DMY09 ---------------- 1267FB50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DMY08 ---------------- 12672958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DMY07 ---------------- 1267F3E0 (000001EE)</a:t>
            </a:r>
          </a:p>
          <a:p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DMY06 ---------------- 1267F6A0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F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DMY05 ---------------- 12672118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DMY04 ---------------- 1267FE10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DMY03 ---------------- 126723D8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DMY02 ---------------- 12672698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DMY01 ---------------- 1267F890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DMY ------------------ 1267F890 (000001EE)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GBL ------------------ 1253C000 (00000C8C) - </a:t>
            </a:r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R11?</a:t>
            </a:r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</p:txBody>
      </p:sp>
      <p:sp>
        <p:nvSpPr>
          <p:cNvPr id="16" name="7th reveal #2 (Circle: F)"/>
          <p:cNvSpPr/>
          <p:nvPr/>
        </p:nvSpPr>
        <p:spPr bwMode="auto">
          <a:xfrm>
            <a:off x="1153535" y="4160520"/>
            <a:ext cx="218065" cy="200025"/>
          </a:xfrm>
          <a:prstGeom prst="ellipse">
            <a:avLst/>
          </a:prstGeom>
          <a:noFill/>
          <a:ln w="63500">
            <a:solidFill>
              <a:srgbClr val="FF000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2" name="Title: Chained Lists"/>
          <p:cNvSpPr>
            <a:spLocks noGrp="1"/>
          </p:cNvSpPr>
          <p:nvPr>
            <p:ph type="ctrTitle"/>
          </p:nvPr>
        </p:nvSpPr>
        <p:spPr>
          <a:xfrm>
            <a:off x="685800" y="926722"/>
            <a:ext cx="7772400" cy="468052"/>
          </a:xfrm>
        </p:spPr>
        <p:txBody>
          <a:bodyPr/>
          <a:lstStyle/>
          <a:p>
            <a:r>
              <a:rPr lang="en-US" dirty="0"/>
              <a:t>Chained Lists</a:t>
            </a:r>
          </a:p>
        </p:txBody>
      </p:sp>
    </p:spTree>
    <p:extLst>
      <p:ext uri="{BB962C8B-B14F-4D97-AF65-F5344CB8AC3E}">
        <p14:creationId xmlns:p14="http://schemas.microsoft.com/office/powerpoint/2010/main" val="408402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st reveal (DMY)"/>
          <p:cNvSpPr txBox="1"/>
          <p:nvPr/>
        </p:nvSpPr>
        <p:spPr>
          <a:xfrm>
            <a:off x="41214" y="1672084"/>
            <a:ext cx="8988486" cy="4385816"/>
          </a:xfrm>
          <a:prstGeom prst="rect">
            <a:avLst/>
          </a:prstGeom>
          <a:solidFill>
            <a:schemeClr val="tx1"/>
          </a:solidFill>
        </p:spPr>
        <p:txBody>
          <a:bodyPr wrap="none" lIns="27432" tIns="45720" rIns="0" bIns="45720" rtlCol="0">
            <a:spAutoFit/>
          </a:bodyPr>
          <a:lstStyle/>
          <a:p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TCB#10 RB#3 ------------------------------------------------ z/XDC ISPF INTERFACE ------------------------------------------------</a:t>
            </a:r>
          </a:p>
          <a:p>
            <a:r>
              <a:rPr lang="en-US" sz="900" b="1" dirty="0" smtClean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===&gt;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00000000_12672118 9f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(A.S.DBCOLE3) --- DMY05+0, XPRIVATE+272118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+0 DMYCHAIN DMYCFAP DMY @CDP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 +0 DMY05  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1267F6A0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DMY06.DMYCHAIN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*..6.*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 +4        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04      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4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 *.*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 +5 DMYNAME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D1E2C3C2 40404040 40404040 40404040  40404040 40404040 40404040 40404040  *JSCB                            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+25        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40404040 40404040 40404040 40404040  40404040 40404040 40404040 404040    *                               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+44 DMYTYPE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02      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2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 *.*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+45 DMYSEQ#W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00      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0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 *.*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+46 DMYCTEXT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00      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0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 *.*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+47 DMYFCODE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00      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0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 *.*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+48 DMYBA_HI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+48 DMYBAD64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00000000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+0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*....*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+4C DMYBA_LO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007FC8C4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7FC8C4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*."HD*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+50 DMYBALET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00000000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+0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*....*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+54 DMYBAS_F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0000004C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4C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*...&lt;*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+58 DMYBSPFL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40      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64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* 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+59        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000000  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0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*...*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+5C DMYRCDWN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00000000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+0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*....*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+60 DMYTWA 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00077E88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77E88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*..=h*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+64 DMYDSCAN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00000000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+0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*....*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+68 DMYXDOOR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0000    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+0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*..*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+6A DMYRSLVD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0043    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+67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*..*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+6C DMYCNEXT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00000000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+0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*....*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+70 DMYARFLG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C0      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192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*{*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+71 DMYSCOPE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00      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0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*.*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+72 DMYADDRO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0C      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12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*.*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+73        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18      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24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*.*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+74 DMYADDRS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C4E2C5C3 E340D1E2 C3C27A40 E3C3C24B  A3838291 A283826C 00000000 00000000  *DSECT JSCB: </a:t>
            </a:r>
            <a:r>
              <a:rPr lang="en-US" sz="900" b="1" dirty="0" err="1">
                <a:solidFill>
                  <a:srgbClr val="FF0000"/>
                </a:solidFill>
                <a:latin typeface="Courier" pitchFamily="49" charset="0"/>
              </a:rPr>
              <a:t>TCB.tcbjscb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%........*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+94        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00000000 00000000 00000000 00000000  00000000 00000000 00000000 00000000  *................................*</a:t>
            </a:r>
          </a:p>
        </p:txBody>
      </p:sp>
      <p:sp>
        <p:nvSpPr>
          <p:cNvPr id="2" name="Title: Chained Lists"/>
          <p:cNvSpPr>
            <a:spLocks noGrp="1"/>
          </p:cNvSpPr>
          <p:nvPr>
            <p:ph type="ctrTitle"/>
          </p:nvPr>
        </p:nvSpPr>
        <p:spPr>
          <a:xfrm>
            <a:off x="685800" y="1028700"/>
            <a:ext cx="7772400" cy="468052"/>
          </a:xfrm>
        </p:spPr>
        <p:txBody>
          <a:bodyPr/>
          <a:lstStyle/>
          <a:p>
            <a:r>
              <a:rPr lang="en-US" dirty="0"/>
              <a:t>Chained Lists</a:t>
            </a:r>
          </a:p>
        </p:txBody>
      </p:sp>
    </p:spTree>
    <p:extLst>
      <p:ext uri="{BB962C8B-B14F-4D97-AF65-F5344CB8AC3E}">
        <p14:creationId xmlns:p14="http://schemas.microsoft.com/office/powerpoint/2010/main" val="44365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st reveal (USING cmd)"/>
          <p:cNvSpPr txBox="1"/>
          <p:nvPr/>
        </p:nvSpPr>
        <p:spPr>
          <a:xfrm>
            <a:off x="114300" y="1556792"/>
            <a:ext cx="8801100" cy="403187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USING DMY .GBLDMYQH? CFOFFSET=0 CFWIDTH=4 ZCVALUE=0 MAXCLONE=99</a:t>
            </a:r>
            <a:endParaRPr lang="en-US" sz="140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14" name="2nd reveal (DMY operand)"/>
          <p:cNvSpPr txBox="1"/>
          <p:nvPr/>
        </p:nvSpPr>
        <p:spPr>
          <a:xfrm>
            <a:off x="114300" y="1555671"/>
            <a:ext cx="8801100" cy="403187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USING </a:t>
            </a:r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DMY</a:t>
            </a:r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 .GBLDMYQH? CFOFFSET=0 CFWIDTH=4 ZCVALUE=0 MAXCLONE=99</a:t>
            </a:r>
            <a:endParaRPr lang="en-US" sz="140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DMY          - This is the name of the map to be cloned. It must have already</a:t>
            </a: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 been loaded by a DMAP command.</a:t>
            </a: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15" name="3rd reveal (.GBLDMYQH? operand)"/>
          <p:cNvSpPr txBox="1"/>
          <p:nvPr/>
        </p:nvSpPr>
        <p:spPr>
          <a:xfrm>
            <a:off x="114300" y="1555492"/>
            <a:ext cx="8801100" cy="403187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USING DMY </a:t>
            </a:r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.GBLDMYQH?</a:t>
            </a:r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 CFOFFSET=0 CFWIDTH=4 ZCVALUE=0 MAXCLONE=99</a:t>
            </a:r>
            <a:endParaRPr lang="en-US" sz="140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DMY          - This is the name of the map to be cloned. It must have already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been loaded by a DMAP command.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.GBLDMYQH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?   – This is the address expression for assigning the location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of the first cloned map (DMY01).</a:t>
            </a: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16" name="4th reveal (CFOFFSET=0 operand)"/>
          <p:cNvSpPr txBox="1"/>
          <p:nvPr/>
        </p:nvSpPr>
        <p:spPr>
          <a:xfrm>
            <a:off x="114300" y="1555492"/>
            <a:ext cx="8801100" cy="403187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USING DMY .GBLDMYQH? </a:t>
            </a:r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CFOFFSET=0</a:t>
            </a:r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 CFWIDTH=4 ZCVALUE=0 MAXCLONE=99</a:t>
            </a:r>
            <a:endParaRPr lang="en-US" sz="140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DMY          - This is the name of the map to be cloned. It must have already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been loaded by a DMAP command.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.GBLDMYQH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?   – This is the address expression for assigning the location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of the first cloned map (DMY01).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CFOFFSET=0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</a:t>
            </a:r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– This is the offset to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the control block’s chain field. (The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default =0, so I could have omitted this operand.)</a:t>
            </a:r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17" name="5th reveal (CFWIDTH=4 operand)"/>
          <p:cNvSpPr txBox="1"/>
          <p:nvPr/>
        </p:nvSpPr>
        <p:spPr>
          <a:xfrm>
            <a:off x="114300" y="1556385"/>
            <a:ext cx="8801100" cy="403187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USING DMY .GBLDMYQH? CFOFFSET=0 </a:t>
            </a:r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CFWIDTH=4</a:t>
            </a:r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 ZCVALUE=0 MAXCLONE=99</a:t>
            </a:r>
            <a:endParaRPr lang="en-US" sz="140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DMY          - This is the name of the map to be cloned. It must have already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been loaded by a DMAP command.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.GBLDMYQH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?   – This is the address expression for assigning the location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of the first cloned map (DMY01).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CFOFFSET=0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</a:t>
            </a:r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– This is the offset to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the control block’s chain field. (The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default =0, so I could have omitted this operand.)</a:t>
            </a:r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CFWIDTH=4   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- This is the byte-width of the chain field. (</a:t>
            </a:r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T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he </a:t>
            </a:r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default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=4, so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again, I </a:t>
            </a:r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could have omitted this operand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.)</a:t>
            </a: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18" name="6th reveal (ZCVALUE=0 operand)"/>
          <p:cNvSpPr txBox="1"/>
          <p:nvPr/>
        </p:nvSpPr>
        <p:spPr>
          <a:xfrm>
            <a:off x="114300" y="1555996"/>
            <a:ext cx="8801100" cy="403187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USING DMY .GBLDMYQH? CFOFFSET=0 CFWIDTH=4 </a:t>
            </a:r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ZCVALUE=0</a:t>
            </a:r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 MAXCLONE=99</a:t>
            </a:r>
            <a:endParaRPr lang="en-US" sz="140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DMY          - This is the name of the map to be cloned. It must have already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been loaded by a DMAP command.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.GBLDMYQH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?   – This is the address expression for assigning the location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of the first cloned map (DMY01).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CFOFFSET=0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</a:t>
            </a:r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– This is the offset to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the control block’s chain field. (The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default =0, so I could have omitted this operand.)</a:t>
            </a:r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CFWIDTH=4    - This is the byte-width of the chain field. (The default =4, so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              again, I could have omitted this operand.)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ZCVALUE=0    - This is the chain field value that indicates the end of the chain.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              (The default =0, so this too could have omitted.)</a:t>
            </a: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19" name="7th reveal (MAXCLONE=99 operand)"/>
          <p:cNvSpPr txBox="1"/>
          <p:nvPr/>
        </p:nvSpPr>
        <p:spPr>
          <a:xfrm>
            <a:off x="114300" y="1556792"/>
            <a:ext cx="8801100" cy="403187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USING DMY .GBLDMYQH? CFOFFSET=0 CFWIDTH=4 ZCVALUE=0 </a:t>
            </a:r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MAXCLONE=99</a:t>
            </a:r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DMY          - This is the name of the map to be cloned. It must have already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been loaded by a DMAP command.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.GBLDMYQH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?   – This is the address expression for assigning the location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of the first cloned map (DMY01).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CFOFFSET=0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</a:t>
            </a:r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– This is the offset to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the control block’s chain field. (The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default =0, so I could have omitted this operand.)</a:t>
            </a:r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CFWIDTH=4    - This is the byte-width of the chain field. (The default =4, so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              again, I could have omitted this operand.)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ZCVALUE=0    - This is the chain field value that indicates the end of the chain.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              (The default =0, so this too could have omitted.)</a:t>
            </a: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MAXCLONE=99  – This puts a limit on the number of maps to create. It’s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number of digits also sets the number of digits to use for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the sequence numbers that are appended to the generated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map names.</a:t>
            </a: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20" name="8th reveal (Shortened USING cmd)"/>
          <p:cNvSpPr txBox="1"/>
          <p:nvPr/>
        </p:nvSpPr>
        <p:spPr>
          <a:xfrm>
            <a:off x="114300" y="1556792"/>
            <a:ext cx="8801100" cy="403187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USING DMY</a:t>
            </a:r>
            <a:r>
              <a:rPr lang="en-US" b="1" dirty="0">
                <a:solidFill>
                  <a:srgbClr val="00B0F0"/>
                </a:solidFill>
                <a:latin typeface="Courier" pitchFamily="49" charset="0"/>
              </a:rPr>
              <a:t> .GBLDMYQH? CFOFFSET=0 CFWIDTH=4 ZCVALUE=0 </a:t>
            </a:r>
            <a:r>
              <a:rPr lang="en-US" b="1" dirty="0">
                <a:solidFill>
                  <a:srgbClr val="FFFF00"/>
                </a:solidFill>
                <a:latin typeface="Courier" pitchFamily="49" charset="0"/>
              </a:rPr>
              <a:t>MAXCLONE=99</a:t>
            </a:r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DMY          - This is the name of the map to be cloned. It must have already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been loaded by a DMAP command.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.GBLDMYQH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?   – This is the address expression for assigning the location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of the first cloned map (DMY01).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CFOFFSET=0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</a:t>
            </a:r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– This is the offset to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the control block’s chain field. (The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default =0, so I could have omitted this operand.)</a:t>
            </a:r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CFWIDTH=4    - This is the byte-width of the chain field. (The default =4, so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              again, I could have omitted this operand.)</a:t>
            </a: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ZCVALUE=0    - This is the chain field value that indicates the end of the chain.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(The default </a:t>
            </a:r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=0, so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this too </a:t>
            </a:r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could have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omitted.)</a:t>
            </a: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MAXCLONE=99  – This puts a limit on the number of maps to create. It’s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number of digits also sets the number of digits to use for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the sequence numbers that are appended to the generated</a:t>
            </a:r>
          </a:p>
          <a:p>
            <a:r>
              <a:rPr lang="en-US" sz="140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              map names.</a:t>
            </a:r>
          </a:p>
          <a:p>
            <a:endParaRPr lang="en-US" sz="140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The command, with all the default operands omitted, could have been…</a:t>
            </a:r>
          </a:p>
          <a:p>
            <a:r>
              <a:rPr lang="en-US" sz="1400" b="1" dirty="0">
                <a:solidFill>
                  <a:srgbClr val="00B0F0"/>
                </a:solidFill>
                <a:latin typeface="Courier" pitchFamily="49" charset="0"/>
              </a:rPr>
              <a:t>USING DMY .GBLDMYQH? </a:t>
            </a:r>
            <a:r>
              <a:rPr lang="en-US" sz="1400" b="1" dirty="0" smtClean="0">
                <a:solidFill>
                  <a:srgbClr val="00B0F0"/>
                </a:solidFill>
                <a:latin typeface="Courier" pitchFamily="49" charset="0"/>
              </a:rPr>
              <a:t>MAX=99</a:t>
            </a:r>
            <a:endParaRPr lang="en-US" sz="110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2" name="Title: Contiguous Lists – The TIOT"/>
          <p:cNvSpPr>
            <a:spLocks noGrp="1"/>
          </p:cNvSpPr>
          <p:nvPr>
            <p:ph type="ctrTitle"/>
          </p:nvPr>
        </p:nvSpPr>
        <p:spPr>
          <a:xfrm>
            <a:off x="685800" y="1016732"/>
            <a:ext cx="7772400" cy="468052"/>
          </a:xfrm>
        </p:spPr>
        <p:txBody>
          <a:bodyPr/>
          <a:lstStyle/>
          <a:p>
            <a:r>
              <a:rPr lang="en-US" dirty="0"/>
              <a:t>Contiguous Lists – The TIOT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4413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itial display (z/XDC Display screen)"/>
          <p:cNvSpPr txBox="1"/>
          <p:nvPr/>
        </p:nvSpPr>
        <p:spPr>
          <a:xfrm>
            <a:off x="57268" y="1738624"/>
            <a:ext cx="9033242" cy="4624343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-------------------------------------</a:t>
            </a:r>
          </a:p>
          <a:p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XDC ===&gt;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50" b="1" dirty="0" smtClean="0">
                <a:solidFill>
                  <a:srgbClr val="FFFF00"/>
                </a:solidFill>
                <a:latin typeface="Courier" pitchFamily="49" charset="0"/>
              </a:rPr>
              <a:t>Any Questions?</a:t>
            </a: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r>
              <a:rPr lang="nn-NO" sz="950" b="1" dirty="0" smtClean="0">
                <a:solidFill>
                  <a:schemeClr val="bg1"/>
                </a:solidFill>
                <a:latin typeface="Courier" pitchFamily="49" charset="0"/>
              </a:rPr>
              <a:t>XDC ===&gt;</a:t>
            </a:r>
            <a:r>
              <a:rPr lang="nn-NO" sz="950" b="1" dirty="0" smtClean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nn-NO" sz="950" b="1" dirty="0" smtClean="0">
                <a:solidFill>
                  <a:srgbClr val="FFFF00"/>
                </a:solidFill>
                <a:latin typeface="Courier" pitchFamily="49" charset="0"/>
              </a:rPr>
              <a:t>L PSW;L EPSW;L RWREGS;;L AREGS</a:t>
            </a:r>
          </a:p>
          <a:p>
            <a:r>
              <a:rPr lang="pt-BR" sz="950" b="1" dirty="0" smtClean="0">
                <a:solidFill>
                  <a:srgbClr val="FF0000"/>
                </a:solidFill>
                <a:latin typeface="Courier" pitchFamily="49" charset="0"/>
              </a:rPr>
              <a:t>_   </a:t>
            </a:r>
            <a:r>
              <a:rPr lang="pt-BR" sz="950" b="1" dirty="0" smtClean="0">
                <a:solidFill>
                  <a:srgbClr val="00B0F0"/>
                </a:solidFill>
                <a:latin typeface="Courier" pitchFamily="49" charset="0"/>
              </a:rPr>
              <a:t>PSW  078D0000 92D03718 (cc-EQ) (31) - .AGOTADAT</a:t>
            </a:r>
          </a:p>
          <a:p>
            <a:r>
              <a:rPr lang="pt-BR" sz="950" b="1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pt-BR" sz="950" b="1" dirty="0" smtClean="0">
                <a:solidFill>
                  <a:srgbClr val="00B0F0"/>
                </a:solidFill>
                <a:latin typeface="Courier" pitchFamily="49" charset="0"/>
              </a:rPr>
              <a:t>EPSW  078D0000 92D0371A (cc-EQ) (31) - .XDCADATA.+CDA</a:t>
            </a:r>
          </a:p>
          <a:p>
            <a:r>
              <a:rPr lang="it-IT" sz="950" b="1" dirty="0" smtClean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it-IT" sz="950" b="1" dirty="0" smtClean="0">
                <a:solidFill>
                  <a:srgbClr val="00B0F0"/>
                </a:solidFill>
                <a:latin typeface="Courier" pitchFamily="49" charset="0"/>
              </a:rPr>
              <a:t>RW0</a:t>
            </a:r>
            <a:r>
              <a:rPr lang="it-IT" sz="950" b="1" dirty="0" smtClean="0">
                <a:solidFill>
                  <a:srgbClr val="FF0000"/>
                </a:solidFill>
                <a:latin typeface="Courier" pitchFamily="49" charset="0"/>
              </a:rPr>
              <a:t>  00000000_000000D4 00000000_0000E0B8  FFFFFFFF_131D70E0 FFFFFFFF_000000E0  *.......M......\........\.......\*</a:t>
            </a:r>
          </a:p>
          <a:p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RW4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 FFFFFFFF_0005D074 FFFFFFFF_00000000  FFFFFFFF_131D7000 FFFFFFFF_92402B52  *......}.....................k ..*</a:t>
            </a:r>
          </a:p>
          <a:p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RW8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 FFFFFFFF_0003BAB0 FFFFFFFF_0003BA94  FFFFFFFF_0000E0B8 FFFFFFFF_12472170  *...............m......\.........*</a:t>
            </a:r>
          </a:p>
          <a:p>
            <a:r>
              <a:rPr lang="it-IT" sz="950" b="1" dirty="0" smtClean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it-IT" sz="950" b="1" dirty="0" smtClean="0">
                <a:solidFill>
                  <a:srgbClr val="00B0F0"/>
                </a:solidFill>
                <a:latin typeface="Courier" pitchFamily="49" charset="0"/>
              </a:rPr>
              <a:t>RW12</a:t>
            </a:r>
            <a:r>
              <a:rPr lang="it-IT" sz="950" b="1" dirty="0" smtClean="0">
                <a:solidFill>
                  <a:srgbClr val="FF0000"/>
                </a:solidFill>
                <a:latin typeface="Courier" pitchFamily="49" charset="0"/>
              </a:rPr>
              <a:t> FFFFFFFF_12D04E98 00000000_12586FF0  00000000_0000030F 00000000_131D70E0  *.....}+q......?0...............\*</a:t>
            </a: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AR0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 00000ED4 00000000 FFFFFFFF </a:t>
            </a:r>
            <a:r>
              <a:rPr lang="en-US" sz="950" b="1" dirty="0" err="1" smtClean="0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 </a:t>
            </a:r>
            <a:r>
              <a:rPr lang="en-US" sz="950" b="1" dirty="0" err="1" smtClean="0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50" b="1" dirty="0" err="1" smtClean="0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50" b="1" dirty="0" err="1" smtClean="0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50" b="1" dirty="0" err="1" smtClean="0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 *...M............................*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AR8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FFFFFFFF </a:t>
            </a:r>
            <a:r>
              <a:rPr lang="en-US" sz="950" b="1" dirty="0" err="1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50" b="1" dirty="0" err="1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50" b="1" dirty="0" err="1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</a:t>
            </a:r>
            <a:r>
              <a:rPr lang="en-US" sz="950" b="1" dirty="0" err="1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50" b="1" dirty="0" err="1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00000000 00000000  *................................*</a:t>
            </a:r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</p:txBody>
      </p:sp>
      <p:sp>
        <p:nvSpPr>
          <p:cNvPr id="4" name="initial reveal (Any questions)"/>
          <p:cNvSpPr txBox="1"/>
          <p:nvPr/>
        </p:nvSpPr>
        <p:spPr>
          <a:xfrm>
            <a:off x="1967761" y="2921168"/>
            <a:ext cx="52084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i="1" dirty="0" smtClean="0">
                <a:solidFill>
                  <a:srgbClr val="00B0F0"/>
                </a:solidFill>
              </a:rPr>
              <a:t>Any Questions?</a:t>
            </a:r>
            <a:endParaRPr lang="en-US" sz="6000" b="1" i="1" dirty="0">
              <a:solidFill>
                <a:srgbClr val="00B0F0"/>
              </a:solidFill>
            </a:endParaRPr>
          </a:p>
        </p:txBody>
      </p:sp>
      <p:sp>
        <p:nvSpPr>
          <p:cNvPr id="2" name="Title Floating Equates"/>
          <p:cNvSpPr>
            <a:spLocks noGrp="1"/>
          </p:cNvSpPr>
          <p:nvPr>
            <p:ph type="ctrTitle"/>
          </p:nvPr>
        </p:nvSpPr>
        <p:spPr>
          <a:xfrm>
            <a:off x="729343" y="1020201"/>
            <a:ext cx="7772400" cy="468052"/>
          </a:xfrm>
        </p:spPr>
        <p:txBody>
          <a:bodyPr/>
          <a:lstStyle/>
          <a:p>
            <a:r>
              <a:rPr lang="en-US" sz="3600" b="1" dirty="0" smtClean="0"/>
              <a:t>Last Page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467151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0" b="1" i="1" u="none" strike="noStrike" cap="none" normalizeH="0" baseline="0" smtClean="0">
            <a:ln>
              <a:noFill/>
            </a:ln>
            <a:solidFill>
              <a:srgbClr val="66CCFF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0" b="1" i="1" u="none" strike="noStrike" cap="none" normalizeH="0" baseline="0" smtClean="0">
            <a:ln>
              <a:noFill/>
            </a:ln>
            <a:solidFill>
              <a:srgbClr val="66CCFF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982</TotalTime>
  <Words>6783</Words>
  <Application>Microsoft Office PowerPoint</Application>
  <PresentationFormat>On-screen Show (4:3)</PresentationFormat>
  <Paragraphs>1015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Default Design</vt:lpstr>
      <vt:lpstr>PowerPoint Presentation</vt:lpstr>
      <vt:lpstr>What is Autocloning?</vt:lpstr>
      <vt:lpstr>Contiguous Lists – The TIOT</vt:lpstr>
      <vt:lpstr>Contiguous Lists – The TIOT</vt:lpstr>
      <vt:lpstr>Contiguous Lists – The TIOT</vt:lpstr>
      <vt:lpstr>Contiguous Lists – The TIOT</vt:lpstr>
      <vt:lpstr>Contiguous Lists – The TIOT</vt:lpstr>
      <vt:lpstr>Contiguous Lists – The TIOT</vt:lpstr>
      <vt:lpstr>Chained Lists</vt:lpstr>
      <vt:lpstr>Chained Lists</vt:lpstr>
      <vt:lpstr>Chained Lists</vt:lpstr>
      <vt:lpstr>Chained Lists</vt:lpstr>
      <vt:lpstr>Contiguous Lists – The TIOT</vt:lpstr>
      <vt:lpstr>Last Page</vt:lpstr>
    </vt:vector>
  </TitlesOfParts>
  <Company>ColeSoft Marketing,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Cole</dc:creator>
  <cp:lastModifiedBy>David Cole</cp:lastModifiedBy>
  <cp:revision>553</cp:revision>
  <cp:lastPrinted>2013-02-15T17:13:04Z</cp:lastPrinted>
  <dcterms:created xsi:type="dcterms:W3CDTF">2013-02-12T18:25:09Z</dcterms:created>
  <dcterms:modified xsi:type="dcterms:W3CDTF">2013-02-19T22:55:53Z</dcterms:modified>
</cp:coreProperties>
</file>